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3891200" cy="438912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CDA"/>
          </a:solidFill>
        </a:fill>
      </a:tcStyle>
    </a:wholeTbl>
    <a:band2H>
      <a:tcTxStyle/>
      <a:tcStyle>
        <a:tcBdr/>
        <a:fill>
          <a:solidFill>
            <a:srgbClr val="FFE7ED"/>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CCDA"/>
          </a:solidFill>
        </a:fill>
      </a:tcStyle>
    </a:wholeTbl>
    <a:band2H>
      <a:tcTxStyle/>
      <a:tcStyle>
        <a:tcBdr/>
        <a:fill>
          <a:solidFill>
            <a:srgbClr val="FFE7ED"/>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CAD7"/>
          </a:solidFill>
        </a:fill>
      </a:tcStyle>
    </a:wholeTbl>
    <a:band2H>
      <a:tcTxStyle/>
      <a:tcStyle>
        <a:tcBdr/>
        <a:fill>
          <a:solidFill>
            <a:srgbClr val="EFE6EC"/>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CF821DB8-F4EB-4A41-A1BA-3FCAFE7338EE}"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CDE"/>
          </a:solidFill>
        </a:fill>
      </a:tcStyle>
    </a:wholeTbl>
    <a:band2H>
      <a:tcTxStyle/>
      <a:tcStyle>
        <a:tcBdr/>
        <a:fill>
          <a:solidFill>
            <a:srgbClr val="E6E7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33BA23B1-9221-436E-865A-0063620EA4FD}"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7"/>
  </p:normalViewPr>
  <p:slideViewPr>
    <p:cSldViewPr snapToGrid="0">
      <p:cViewPr>
        <p:scale>
          <a:sx n="36" d="100"/>
          <a:sy n="36" d="100"/>
        </p:scale>
        <p:origin x="-64" y="1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a:endParaRPr/>
          </a:p>
        </p:txBody>
      </p:sp>
      <p:sp>
        <p:nvSpPr>
          <p:cNvPr id="113" name="Shape 11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标题文本"/>
          <p:cNvSpPr txBox="1">
            <a:spLocks noGrp="1"/>
          </p:cNvSpPr>
          <p:nvPr>
            <p:ph type="title" hasCustomPrompt="1"/>
          </p:nvPr>
        </p:nvSpPr>
        <p:spPr>
          <a:xfrm>
            <a:off x="3292475" y="13635567"/>
            <a:ext cx="37306250" cy="9406467"/>
          </a:xfrm>
          <a:prstGeom prst="rect">
            <a:avLst/>
          </a:prstGeom>
        </p:spPr>
        <p:txBody>
          <a:bodyPr/>
          <a:lstStyle/>
          <a:p>
            <a:r>
              <a:t>标题文本</a:t>
            </a:r>
          </a:p>
        </p:txBody>
      </p:sp>
      <p:sp>
        <p:nvSpPr>
          <p:cNvPr id="12" name="正文级别 1…"/>
          <p:cNvSpPr txBox="1">
            <a:spLocks noGrp="1"/>
          </p:cNvSpPr>
          <p:nvPr>
            <p:ph type="body" sz="quarter" idx="1" hasCustomPrompt="1"/>
          </p:nvPr>
        </p:nvSpPr>
        <p:spPr>
          <a:xfrm>
            <a:off x="6583363" y="24870832"/>
            <a:ext cx="30724476" cy="11218335"/>
          </a:xfrm>
          <a:prstGeom prst="rect">
            <a:avLst/>
          </a:prstGeom>
        </p:spPr>
        <p:txBody>
          <a:bodyPr/>
          <a:lstStyle>
            <a:lvl1pPr marL="0" indent="139700" algn="ctr">
              <a:buClrTx/>
              <a:buSzTx/>
              <a:buFontTx/>
              <a:buNone/>
            </a:lvl1pPr>
            <a:lvl2pPr marL="0" indent="139700" algn="ctr">
              <a:buClrTx/>
              <a:buSzTx/>
              <a:buFontTx/>
              <a:buNone/>
            </a:lvl2pPr>
            <a:lvl3pPr marL="0" indent="139700" algn="ctr">
              <a:buClrTx/>
              <a:buSzTx/>
              <a:buFontTx/>
              <a:buNone/>
            </a:lvl3pPr>
            <a:lvl4pPr marL="0" indent="139700" algn="ctr">
              <a:buClrTx/>
              <a:buSzTx/>
              <a:buFontTx/>
              <a:buNone/>
            </a:lvl4pPr>
            <a:lvl5pPr marL="0" indent="139700" algn="ctr">
              <a:buClrTx/>
              <a:buSzTx/>
              <a:buFontTx/>
              <a:buNone/>
            </a:lvl5pPr>
          </a:lstStyle>
          <a:p>
            <a:r>
              <a:t>正文级别 1</a:t>
            </a:r>
          </a:p>
          <a:p>
            <a:pPr lvl="1"/>
            <a:endParaRPr/>
          </a:p>
          <a:p>
            <a:pPr lvl="2"/>
            <a:endParaRPr/>
          </a:p>
          <a:p>
            <a:pPr lvl="3"/>
            <a:endParaRPr/>
          </a:p>
          <a:p>
            <a:pPr lvl="4"/>
            <a:endParaRPr/>
          </a:p>
        </p:txBody>
      </p:sp>
      <p:sp>
        <p:nvSpPr>
          <p:cNvPr id="1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VERTICAL_TEXT">
    <p:spTree>
      <p:nvGrpSpPr>
        <p:cNvPr id="1" name=""/>
        <p:cNvGrpSpPr/>
        <p:nvPr/>
      </p:nvGrpSpPr>
      <p:grpSpPr>
        <a:xfrm>
          <a:off x="0" y="0"/>
          <a:ext cx="0" cy="0"/>
          <a:chOff x="0" y="0"/>
          <a:chExt cx="0" cy="0"/>
        </a:xfrm>
      </p:grpSpPr>
      <p:sp>
        <p:nvSpPr>
          <p:cNvPr id="95" name="标题文本"/>
          <p:cNvSpPr txBox="1">
            <a:spLocks noGrp="1"/>
          </p:cNvSpPr>
          <p:nvPr>
            <p:ph type="title" hasCustomPrompt="1"/>
          </p:nvPr>
        </p:nvSpPr>
        <p:spPr>
          <a:prstGeom prst="rect">
            <a:avLst/>
          </a:prstGeom>
        </p:spPr>
        <p:txBody>
          <a:bodyPr/>
          <a:lstStyle/>
          <a:p>
            <a:r>
              <a:t>标题文本</a:t>
            </a:r>
          </a:p>
        </p:txBody>
      </p:sp>
      <p:sp>
        <p:nvSpPr>
          <p:cNvPr id="96" name="正文级别 1…"/>
          <p:cNvSpPr txBox="1">
            <a:spLocks noGrp="1"/>
          </p:cNvSpPr>
          <p:nvPr>
            <p:ph type="body" idx="1" hasCustomPrompt="1"/>
          </p:nvPr>
        </p:nvSpPr>
        <p:spPr>
          <a:xfrm rot="5400000">
            <a:off x="11083131" y="-1611843"/>
            <a:ext cx="21724938" cy="52671136"/>
          </a:xfrm>
          <a:prstGeom prst="rect">
            <a:avLst/>
          </a:prstGeom>
        </p:spPr>
        <p:txBody>
          <a:bodyPr/>
          <a:lstStyle/>
          <a:p>
            <a:r>
              <a:t>正文级别 1</a:t>
            </a:r>
          </a:p>
          <a:p>
            <a:pPr lvl="1"/>
            <a:endParaRPr/>
          </a:p>
          <a:p>
            <a:pPr lvl="2"/>
            <a:endParaRPr/>
          </a:p>
          <a:p>
            <a:pPr lvl="3"/>
            <a:endParaRPr/>
          </a:p>
          <a:p>
            <a:pPr lvl="4"/>
            <a:endParaRPr/>
          </a:p>
        </p:txBody>
      </p:sp>
      <p:sp>
        <p:nvSpPr>
          <p:cNvPr id="9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_TITLE_AND_VERTICAL_TEXT">
    <p:spTree>
      <p:nvGrpSpPr>
        <p:cNvPr id="1" name=""/>
        <p:cNvGrpSpPr/>
        <p:nvPr/>
      </p:nvGrpSpPr>
      <p:grpSpPr>
        <a:xfrm>
          <a:off x="0" y="0"/>
          <a:ext cx="0" cy="0"/>
          <a:chOff x="0" y="0"/>
          <a:chExt cx="0" cy="0"/>
        </a:xfrm>
      </p:grpSpPr>
      <p:sp>
        <p:nvSpPr>
          <p:cNvPr id="104" name="标题文本"/>
          <p:cNvSpPr txBox="1">
            <a:spLocks noGrp="1"/>
          </p:cNvSpPr>
          <p:nvPr>
            <p:ph type="title" hasCustomPrompt="1"/>
          </p:nvPr>
        </p:nvSpPr>
        <p:spPr>
          <a:xfrm rot="5400000">
            <a:off x="22715537" y="13898032"/>
            <a:ext cx="28087638" cy="13167783"/>
          </a:xfrm>
          <a:prstGeom prst="rect">
            <a:avLst/>
          </a:prstGeom>
        </p:spPr>
        <p:txBody>
          <a:bodyPr/>
          <a:lstStyle/>
          <a:p>
            <a:r>
              <a:t>标题文本</a:t>
            </a:r>
          </a:p>
        </p:txBody>
      </p:sp>
      <p:sp>
        <p:nvSpPr>
          <p:cNvPr id="105" name="正文级别 1…"/>
          <p:cNvSpPr txBox="1">
            <a:spLocks noGrp="1"/>
          </p:cNvSpPr>
          <p:nvPr>
            <p:ph type="body" idx="1" hasCustomPrompt="1"/>
          </p:nvPr>
        </p:nvSpPr>
        <p:spPr>
          <a:xfrm rot="5400000">
            <a:off x="2887659" y="831850"/>
            <a:ext cx="28087638" cy="39300150"/>
          </a:xfrm>
          <a:prstGeom prst="rect">
            <a:avLst/>
          </a:prstGeom>
        </p:spPr>
        <p:txBody>
          <a:bodyPr/>
          <a:lstStyle/>
          <a:p>
            <a:r>
              <a:t>正文级别 1</a:t>
            </a:r>
          </a:p>
          <a:p>
            <a:pPr lvl="1"/>
            <a:endParaRPr/>
          </a:p>
          <a:p>
            <a:pPr lvl="2"/>
            <a:endParaRPr/>
          </a:p>
          <a:p>
            <a:pPr lvl="3"/>
            <a:endParaRPr/>
          </a:p>
          <a:p>
            <a:pPr lvl="4"/>
            <a:endParaRPr/>
          </a:p>
        </p:txBody>
      </p:sp>
      <p:sp>
        <p:nvSpPr>
          <p:cNvPr id="106"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0" name="标题文本"/>
          <p:cNvSpPr txBox="1">
            <a:spLocks noGrp="1"/>
          </p:cNvSpPr>
          <p:nvPr>
            <p:ph type="title" hasCustomPrompt="1"/>
          </p:nvPr>
        </p:nvSpPr>
        <p:spPr>
          <a:prstGeom prst="rect">
            <a:avLst/>
          </a:prstGeom>
        </p:spPr>
        <p:txBody>
          <a:bodyPr/>
          <a:lstStyle/>
          <a:p>
            <a:r>
              <a:t>标题文本</a:t>
            </a:r>
          </a:p>
        </p:txBody>
      </p:sp>
      <p:sp>
        <p:nvSpPr>
          <p:cNvPr id="21" name="正文级别 1…"/>
          <p:cNvSpPr txBox="1">
            <a:spLocks noGrp="1"/>
          </p:cNvSpPr>
          <p:nvPr>
            <p:ph type="body" idx="1" hasCustomPrompt="1"/>
          </p:nvPr>
        </p:nvSpPr>
        <p:spPr>
          <a:prstGeom prst="rect">
            <a:avLst/>
          </a:prstGeom>
        </p:spPr>
        <p:txBody>
          <a:bodyPr/>
          <a:lstStyle/>
          <a:p>
            <a:r>
              <a:t>正文级别 1</a:t>
            </a:r>
          </a:p>
          <a:p>
            <a:pPr lvl="1"/>
            <a:endParaRPr/>
          </a:p>
          <a:p>
            <a:pPr lvl="2"/>
            <a:endParaRPr/>
          </a:p>
          <a:p>
            <a:pPr lvl="3"/>
            <a:endParaRPr/>
          </a:p>
          <a:p>
            <a:pPr lvl="4"/>
            <a:endParaRPr/>
          </a:p>
        </p:txBody>
      </p:sp>
      <p:sp>
        <p:nvSpPr>
          <p:cNvPr id="22"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9" name="标题文本"/>
          <p:cNvSpPr txBox="1">
            <a:spLocks noGrp="1"/>
          </p:cNvSpPr>
          <p:nvPr>
            <p:ph type="title" hasCustomPrompt="1"/>
          </p:nvPr>
        </p:nvSpPr>
        <p:spPr>
          <a:xfrm>
            <a:off x="3467100" y="28204582"/>
            <a:ext cx="37307838" cy="8716442"/>
          </a:xfrm>
          <a:prstGeom prst="rect">
            <a:avLst/>
          </a:prstGeom>
        </p:spPr>
        <p:txBody>
          <a:bodyPr anchor="t"/>
          <a:lstStyle>
            <a:lvl1pPr algn="l"/>
          </a:lstStyle>
          <a:p>
            <a:r>
              <a:t>标题文本</a:t>
            </a:r>
          </a:p>
        </p:txBody>
      </p:sp>
      <p:sp>
        <p:nvSpPr>
          <p:cNvPr id="30" name="正文级别 1…"/>
          <p:cNvSpPr txBox="1">
            <a:spLocks noGrp="1"/>
          </p:cNvSpPr>
          <p:nvPr>
            <p:ph type="body" sz="quarter" idx="1" hasCustomPrompt="1"/>
          </p:nvPr>
        </p:nvSpPr>
        <p:spPr>
          <a:xfrm>
            <a:off x="3467100" y="18603382"/>
            <a:ext cx="37307838" cy="9601207"/>
          </a:xfrm>
          <a:prstGeom prst="rect">
            <a:avLst/>
          </a:prstGeom>
        </p:spPr>
        <p:txBody>
          <a:bodyPr anchor="b"/>
          <a:lstStyle>
            <a:lvl1pPr marL="0" indent="228600">
              <a:buClrTx/>
              <a:buSzTx/>
              <a:buFontTx/>
              <a:buNone/>
            </a:lvl1pPr>
            <a:lvl2pPr marL="0" indent="228600">
              <a:buClrTx/>
              <a:buSzTx/>
              <a:buFontTx/>
              <a:buNone/>
            </a:lvl2pPr>
            <a:lvl3pPr marL="0" indent="228600">
              <a:buClrTx/>
              <a:buSzTx/>
              <a:buFontTx/>
              <a:buNone/>
            </a:lvl3pPr>
            <a:lvl4pPr marL="0" indent="228600">
              <a:buClrTx/>
              <a:buSzTx/>
              <a:buFontTx/>
              <a:buNone/>
            </a:lvl4pPr>
            <a:lvl5pPr marL="0" indent="228600">
              <a:buClrTx/>
              <a:buSzTx/>
              <a:buFontTx/>
              <a:buNone/>
            </a:lvl5pPr>
          </a:lstStyle>
          <a:p>
            <a:r>
              <a:t>正文级别 1</a:t>
            </a:r>
          </a:p>
          <a:p>
            <a:pPr lvl="1"/>
            <a:endParaRPr/>
          </a:p>
          <a:p>
            <a:pPr lvl="2"/>
            <a:endParaRPr/>
          </a:p>
          <a:p>
            <a:pPr lvl="3"/>
            <a:endParaRPr/>
          </a:p>
          <a:p>
            <a:pPr lvl="4"/>
            <a:endParaRPr/>
          </a:p>
        </p:txBody>
      </p:sp>
      <p:sp>
        <p:nvSpPr>
          <p:cNvPr id="3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_OBJECTS">
    <p:spTree>
      <p:nvGrpSpPr>
        <p:cNvPr id="1" name=""/>
        <p:cNvGrpSpPr/>
        <p:nvPr/>
      </p:nvGrpSpPr>
      <p:grpSpPr>
        <a:xfrm>
          <a:off x="0" y="0"/>
          <a:ext cx="0" cy="0"/>
          <a:chOff x="0" y="0"/>
          <a:chExt cx="0" cy="0"/>
        </a:xfrm>
      </p:grpSpPr>
      <p:sp>
        <p:nvSpPr>
          <p:cNvPr id="38" name="标题文本"/>
          <p:cNvSpPr txBox="1">
            <a:spLocks noGrp="1"/>
          </p:cNvSpPr>
          <p:nvPr>
            <p:ph type="title" hasCustomPrompt="1"/>
          </p:nvPr>
        </p:nvSpPr>
        <p:spPr>
          <a:prstGeom prst="rect">
            <a:avLst/>
          </a:prstGeom>
        </p:spPr>
        <p:txBody>
          <a:bodyPr/>
          <a:lstStyle/>
          <a:p>
            <a:r>
              <a:t>标题文本</a:t>
            </a:r>
          </a:p>
        </p:txBody>
      </p:sp>
      <p:sp>
        <p:nvSpPr>
          <p:cNvPr id="39" name="正文级别 1…"/>
          <p:cNvSpPr txBox="1">
            <a:spLocks noGrp="1"/>
          </p:cNvSpPr>
          <p:nvPr>
            <p:ph type="body" sz="half" idx="1" hasCustomPrompt="1"/>
          </p:nvPr>
        </p:nvSpPr>
        <p:spPr>
          <a:xfrm>
            <a:off x="2193925" y="10240433"/>
            <a:ext cx="19675475" cy="28966586"/>
          </a:xfrm>
          <a:prstGeom prst="rect">
            <a:avLst/>
          </a:prstGeom>
        </p:spPr>
        <p:txBody>
          <a:bodyPr/>
          <a:lstStyle/>
          <a:p>
            <a:r>
              <a:t>正文级别 1</a:t>
            </a:r>
          </a:p>
          <a:p>
            <a:pPr lvl="1"/>
            <a:endParaRPr/>
          </a:p>
          <a:p>
            <a:pPr lvl="2"/>
            <a:endParaRPr/>
          </a:p>
          <a:p>
            <a:pPr lvl="3"/>
            <a:endParaRPr/>
          </a:p>
          <a:p>
            <a:pPr lvl="4"/>
            <a:endParaRPr/>
          </a:p>
        </p:txBody>
      </p:sp>
      <p:sp>
        <p:nvSpPr>
          <p:cNvPr id="40" name="Google Shape;32;p5"/>
          <p:cNvSpPr txBox="1">
            <a:spLocks noGrp="1"/>
          </p:cNvSpPr>
          <p:nvPr>
            <p:ph type="body" sz="half" idx="21"/>
          </p:nvPr>
        </p:nvSpPr>
        <p:spPr>
          <a:xfrm>
            <a:off x="22021798" y="10240429"/>
            <a:ext cx="19675482" cy="28966593"/>
          </a:xfrm>
          <a:prstGeom prst="rect">
            <a:avLst/>
          </a:prstGeom>
        </p:spPr>
        <p:txBody>
          <a:bodyPr/>
          <a:lstStyle/>
          <a:p>
            <a:endParaRPr/>
          </a:p>
        </p:txBody>
      </p:sp>
      <p:sp>
        <p:nvSpPr>
          <p:cNvPr id="4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WO_OBJECTS_WITH_TEXT">
    <p:spTree>
      <p:nvGrpSpPr>
        <p:cNvPr id="1" name=""/>
        <p:cNvGrpSpPr/>
        <p:nvPr/>
      </p:nvGrpSpPr>
      <p:grpSpPr>
        <a:xfrm>
          <a:off x="0" y="0"/>
          <a:ext cx="0" cy="0"/>
          <a:chOff x="0" y="0"/>
          <a:chExt cx="0" cy="0"/>
        </a:xfrm>
      </p:grpSpPr>
      <p:sp>
        <p:nvSpPr>
          <p:cNvPr id="48" name="标题文本"/>
          <p:cNvSpPr txBox="1">
            <a:spLocks noGrp="1"/>
          </p:cNvSpPr>
          <p:nvPr>
            <p:ph type="title" hasCustomPrompt="1"/>
          </p:nvPr>
        </p:nvSpPr>
        <p:spPr>
          <a:prstGeom prst="rect">
            <a:avLst/>
          </a:prstGeom>
        </p:spPr>
        <p:txBody>
          <a:bodyPr/>
          <a:lstStyle/>
          <a:p>
            <a:r>
              <a:t>标题文本</a:t>
            </a:r>
          </a:p>
        </p:txBody>
      </p:sp>
      <p:sp>
        <p:nvSpPr>
          <p:cNvPr id="49" name="正文级别 1…"/>
          <p:cNvSpPr txBox="1">
            <a:spLocks noGrp="1"/>
          </p:cNvSpPr>
          <p:nvPr>
            <p:ph type="body" sz="quarter" idx="1" hasCustomPrompt="1"/>
          </p:nvPr>
        </p:nvSpPr>
        <p:spPr>
          <a:xfrm>
            <a:off x="2193925" y="9825566"/>
            <a:ext cx="19392900" cy="4093634"/>
          </a:xfrm>
          <a:prstGeom prst="rect">
            <a:avLst/>
          </a:prstGeom>
        </p:spPr>
        <p:txBody>
          <a:bodyPr anchor="b"/>
          <a:lstStyle>
            <a:lvl1pPr marL="0" indent="228600">
              <a:buClrTx/>
              <a:buSzTx/>
              <a:buFontTx/>
              <a:buNone/>
            </a:lvl1pPr>
            <a:lvl2pPr marL="0" indent="228600">
              <a:buClrTx/>
              <a:buSzTx/>
              <a:buFontTx/>
              <a:buNone/>
            </a:lvl2pPr>
            <a:lvl3pPr marL="0" indent="228600">
              <a:buClrTx/>
              <a:buSzTx/>
              <a:buFontTx/>
              <a:buNone/>
            </a:lvl3pPr>
            <a:lvl4pPr marL="0" indent="228600">
              <a:buClrTx/>
              <a:buSzTx/>
              <a:buFontTx/>
              <a:buNone/>
            </a:lvl4pPr>
            <a:lvl5pPr marL="0" indent="228600">
              <a:buClrTx/>
              <a:buSzTx/>
              <a:buFontTx/>
              <a:buNone/>
            </a:lvl5pPr>
          </a:lstStyle>
          <a:p>
            <a:r>
              <a:t>正文级别 1</a:t>
            </a:r>
          </a:p>
          <a:p>
            <a:pPr lvl="1"/>
            <a:endParaRPr/>
          </a:p>
          <a:p>
            <a:pPr lvl="2"/>
            <a:endParaRPr/>
          </a:p>
          <a:p>
            <a:pPr lvl="3"/>
            <a:endParaRPr/>
          </a:p>
          <a:p>
            <a:pPr lvl="4"/>
            <a:endParaRPr/>
          </a:p>
        </p:txBody>
      </p:sp>
      <p:sp>
        <p:nvSpPr>
          <p:cNvPr id="50" name="Google Shape;39;p6"/>
          <p:cNvSpPr txBox="1">
            <a:spLocks noGrp="1"/>
          </p:cNvSpPr>
          <p:nvPr>
            <p:ph type="body" sz="half" idx="21"/>
          </p:nvPr>
        </p:nvSpPr>
        <p:spPr>
          <a:xfrm>
            <a:off x="2193925" y="13919198"/>
            <a:ext cx="19392900" cy="25287825"/>
          </a:xfrm>
          <a:prstGeom prst="rect">
            <a:avLst/>
          </a:prstGeom>
        </p:spPr>
        <p:txBody>
          <a:bodyPr/>
          <a:lstStyle/>
          <a:p>
            <a:endParaRPr/>
          </a:p>
        </p:txBody>
      </p:sp>
      <p:sp>
        <p:nvSpPr>
          <p:cNvPr id="51" name="Google Shape;40;p6"/>
          <p:cNvSpPr txBox="1">
            <a:spLocks noGrp="1"/>
          </p:cNvSpPr>
          <p:nvPr>
            <p:ph type="body" sz="quarter" idx="22"/>
          </p:nvPr>
        </p:nvSpPr>
        <p:spPr>
          <a:xfrm>
            <a:off x="22296437" y="9825566"/>
            <a:ext cx="19400842" cy="4093634"/>
          </a:xfrm>
          <a:prstGeom prst="rect">
            <a:avLst/>
          </a:prstGeom>
        </p:spPr>
        <p:txBody>
          <a:bodyPr anchor="b"/>
          <a:lstStyle/>
          <a:p>
            <a:endParaRPr/>
          </a:p>
        </p:txBody>
      </p:sp>
      <p:sp>
        <p:nvSpPr>
          <p:cNvPr id="52" name="Google Shape;41;p6"/>
          <p:cNvSpPr txBox="1">
            <a:spLocks noGrp="1"/>
          </p:cNvSpPr>
          <p:nvPr>
            <p:ph type="body" sz="half" idx="23"/>
          </p:nvPr>
        </p:nvSpPr>
        <p:spPr>
          <a:xfrm>
            <a:off x="22296437" y="13919198"/>
            <a:ext cx="19400842" cy="25287825"/>
          </a:xfrm>
          <a:prstGeom prst="rect">
            <a:avLst/>
          </a:prstGeom>
        </p:spPr>
        <p:txBody>
          <a:bodyPr/>
          <a:lstStyle/>
          <a:p>
            <a:endParaRPr/>
          </a:p>
        </p:txBody>
      </p:sp>
      <p:sp>
        <p:nvSpPr>
          <p:cNvPr id="53"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60" name="标题文本"/>
          <p:cNvSpPr txBox="1">
            <a:spLocks noGrp="1"/>
          </p:cNvSpPr>
          <p:nvPr>
            <p:ph type="title" hasCustomPrompt="1"/>
          </p:nvPr>
        </p:nvSpPr>
        <p:spPr>
          <a:prstGeom prst="rect">
            <a:avLst/>
          </a:prstGeom>
        </p:spPr>
        <p:txBody>
          <a:bodyPr/>
          <a:lstStyle/>
          <a:p>
            <a:r>
              <a:t>标题文本</a:t>
            </a:r>
          </a:p>
        </p:txBody>
      </p:sp>
      <p:sp>
        <p:nvSpPr>
          <p:cNvPr id="61"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OBJECT_WITH_CAPTION_TEXT">
    <p:spTree>
      <p:nvGrpSpPr>
        <p:cNvPr id="1" name=""/>
        <p:cNvGrpSpPr/>
        <p:nvPr/>
      </p:nvGrpSpPr>
      <p:grpSpPr>
        <a:xfrm>
          <a:off x="0" y="0"/>
          <a:ext cx="0" cy="0"/>
          <a:chOff x="0" y="0"/>
          <a:chExt cx="0" cy="0"/>
        </a:xfrm>
      </p:grpSpPr>
      <p:sp>
        <p:nvSpPr>
          <p:cNvPr id="75" name="标题文本"/>
          <p:cNvSpPr txBox="1">
            <a:spLocks noGrp="1"/>
          </p:cNvSpPr>
          <p:nvPr>
            <p:ph type="title" hasCustomPrompt="1"/>
          </p:nvPr>
        </p:nvSpPr>
        <p:spPr>
          <a:xfrm>
            <a:off x="2193925" y="1748366"/>
            <a:ext cx="14439900" cy="7435852"/>
          </a:xfrm>
          <a:prstGeom prst="rect">
            <a:avLst/>
          </a:prstGeom>
        </p:spPr>
        <p:txBody>
          <a:bodyPr anchor="b"/>
          <a:lstStyle>
            <a:lvl1pPr algn="l"/>
          </a:lstStyle>
          <a:p>
            <a:r>
              <a:t>标题文本</a:t>
            </a:r>
          </a:p>
        </p:txBody>
      </p:sp>
      <p:sp>
        <p:nvSpPr>
          <p:cNvPr id="76" name="正文级别 1…"/>
          <p:cNvSpPr txBox="1">
            <a:spLocks noGrp="1"/>
          </p:cNvSpPr>
          <p:nvPr>
            <p:ph type="body" idx="1" hasCustomPrompt="1"/>
          </p:nvPr>
        </p:nvSpPr>
        <p:spPr>
          <a:xfrm>
            <a:off x="17160875" y="1748366"/>
            <a:ext cx="24536399" cy="37458651"/>
          </a:xfrm>
          <a:prstGeom prst="rect">
            <a:avLst/>
          </a:prstGeom>
        </p:spPr>
        <p:txBody>
          <a:bodyPr/>
          <a:lstStyle/>
          <a:p>
            <a:r>
              <a:t>正文级别 1</a:t>
            </a:r>
          </a:p>
          <a:p>
            <a:pPr lvl="1"/>
            <a:endParaRPr/>
          </a:p>
          <a:p>
            <a:pPr lvl="2"/>
            <a:endParaRPr/>
          </a:p>
          <a:p>
            <a:pPr lvl="3"/>
            <a:endParaRPr/>
          </a:p>
          <a:p>
            <a:pPr lvl="4"/>
            <a:endParaRPr/>
          </a:p>
        </p:txBody>
      </p:sp>
      <p:sp>
        <p:nvSpPr>
          <p:cNvPr id="77" name="Google Shape;57;p9"/>
          <p:cNvSpPr txBox="1">
            <a:spLocks noGrp="1"/>
          </p:cNvSpPr>
          <p:nvPr>
            <p:ph type="body" sz="half" idx="21"/>
          </p:nvPr>
        </p:nvSpPr>
        <p:spPr>
          <a:xfrm>
            <a:off x="2193925" y="9184213"/>
            <a:ext cx="14439900" cy="30022813"/>
          </a:xfrm>
          <a:prstGeom prst="rect">
            <a:avLst/>
          </a:prstGeom>
        </p:spPr>
        <p:txBody>
          <a:bodyPr/>
          <a:lstStyle/>
          <a:p>
            <a:endParaRPr/>
          </a:p>
        </p:txBody>
      </p:sp>
      <p:sp>
        <p:nvSpPr>
          <p:cNvPr id="7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_WITH_CAPTION_TEXT">
    <p:spTree>
      <p:nvGrpSpPr>
        <p:cNvPr id="1" name=""/>
        <p:cNvGrpSpPr/>
        <p:nvPr/>
      </p:nvGrpSpPr>
      <p:grpSpPr>
        <a:xfrm>
          <a:off x="0" y="0"/>
          <a:ext cx="0" cy="0"/>
          <a:chOff x="0" y="0"/>
          <a:chExt cx="0" cy="0"/>
        </a:xfrm>
      </p:grpSpPr>
      <p:sp>
        <p:nvSpPr>
          <p:cNvPr id="85" name="标题文本"/>
          <p:cNvSpPr txBox="1">
            <a:spLocks noGrp="1"/>
          </p:cNvSpPr>
          <p:nvPr>
            <p:ph type="title" hasCustomPrompt="1"/>
          </p:nvPr>
        </p:nvSpPr>
        <p:spPr>
          <a:xfrm>
            <a:off x="8602663" y="30723414"/>
            <a:ext cx="26335038" cy="3627974"/>
          </a:xfrm>
          <a:prstGeom prst="rect">
            <a:avLst/>
          </a:prstGeom>
        </p:spPr>
        <p:txBody>
          <a:bodyPr anchor="b"/>
          <a:lstStyle>
            <a:lvl1pPr algn="l"/>
          </a:lstStyle>
          <a:p>
            <a:r>
              <a:t>标题文本</a:t>
            </a:r>
          </a:p>
        </p:txBody>
      </p:sp>
      <p:sp>
        <p:nvSpPr>
          <p:cNvPr id="86" name="Google Shape;63;p10"/>
          <p:cNvSpPr>
            <a:spLocks noGrp="1"/>
          </p:cNvSpPr>
          <p:nvPr>
            <p:ph type="pic" sz="half" idx="21"/>
          </p:nvPr>
        </p:nvSpPr>
        <p:spPr>
          <a:xfrm>
            <a:off x="8602663" y="3922185"/>
            <a:ext cx="26335038" cy="26333451"/>
          </a:xfrm>
          <a:prstGeom prst="rect">
            <a:avLst/>
          </a:prstGeom>
        </p:spPr>
        <p:txBody>
          <a:bodyPr lIns="91439" tIns="45719" rIns="91439" bIns="45719">
            <a:noAutofit/>
          </a:bodyPr>
          <a:lstStyle/>
          <a:p>
            <a:endParaRPr/>
          </a:p>
        </p:txBody>
      </p:sp>
      <p:sp>
        <p:nvSpPr>
          <p:cNvPr id="87" name="正文级别 1…"/>
          <p:cNvSpPr txBox="1">
            <a:spLocks noGrp="1"/>
          </p:cNvSpPr>
          <p:nvPr>
            <p:ph type="body" sz="quarter" idx="1" hasCustomPrompt="1"/>
          </p:nvPr>
        </p:nvSpPr>
        <p:spPr>
          <a:xfrm>
            <a:off x="8602663" y="34351382"/>
            <a:ext cx="26335038" cy="5149857"/>
          </a:xfrm>
          <a:prstGeom prst="rect">
            <a:avLst/>
          </a:prstGeom>
        </p:spPr>
        <p:txBody>
          <a:bodyPr/>
          <a:lstStyle>
            <a:lvl1pPr marL="0" indent="228600">
              <a:buClrTx/>
              <a:buSzTx/>
              <a:buFontTx/>
              <a:buNone/>
            </a:lvl1pPr>
            <a:lvl2pPr marL="0" indent="228600">
              <a:buClrTx/>
              <a:buSzTx/>
              <a:buFontTx/>
              <a:buNone/>
            </a:lvl2pPr>
            <a:lvl3pPr marL="0" indent="228600">
              <a:buClrTx/>
              <a:buSzTx/>
              <a:buFontTx/>
              <a:buNone/>
            </a:lvl3pPr>
            <a:lvl4pPr marL="0" indent="228600">
              <a:buClrTx/>
              <a:buSzTx/>
              <a:buFontTx/>
              <a:buNone/>
            </a:lvl4pPr>
            <a:lvl5pPr marL="0" indent="228600">
              <a:buClrTx/>
              <a:buSzTx/>
              <a:buFontTx/>
              <a:buNone/>
            </a:lvl5pPr>
          </a:lstStyle>
          <a:p>
            <a:r>
              <a:t>正文级别 1</a:t>
            </a:r>
          </a:p>
          <a:p>
            <a:pPr lvl="1"/>
            <a:endParaRPr/>
          </a:p>
          <a:p>
            <a:pPr lvl="2"/>
            <a:endParaRPr/>
          </a:p>
          <a:p>
            <a:pPr lvl="3"/>
            <a:endParaRPr/>
          </a:p>
          <a:p>
            <a:pPr lvl="4"/>
            <a:endParaRPr/>
          </a:p>
        </p:txBody>
      </p:sp>
      <p:sp>
        <p:nvSpPr>
          <p:cNvPr id="88"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文本"/>
          <p:cNvSpPr txBox="1">
            <a:spLocks noGrp="1"/>
          </p:cNvSpPr>
          <p:nvPr>
            <p:ph type="title" hasCustomPrompt="1"/>
          </p:nvPr>
        </p:nvSpPr>
        <p:spPr>
          <a:xfrm>
            <a:off x="2193925" y="1756833"/>
            <a:ext cx="39503350" cy="7315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nchor="ctr">
            <a:normAutofit/>
          </a:bodyPr>
          <a:lstStyle/>
          <a:p>
            <a:r>
              <a:t>标题文本</a:t>
            </a:r>
          </a:p>
        </p:txBody>
      </p:sp>
      <p:sp>
        <p:nvSpPr>
          <p:cNvPr id="3" name="正文级别 1…"/>
          <p:cNvSpPr txBox="1">
            <a:spLocks noGrp="1"/>
          </p:cNvSpPr>
          <p:nvPr>
            <p:ph type="body" idx="1" hasCustomPrompt="1"/>
          </p:nvPr>
        </p:nvSpPr>
        <p:spPr>
          <a:xfrm>
            <a:off x="2193925" y="10240433"/>
            <a:ext cx="39503350" cy="2896658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91421" tIns="91421" rIns="91421" bIns="91421">
            <a:normAutofit/>
          </a:bodyPr>
          <a:lstStyle/>
          <a:p>
            <a:r>
              <a:t>正文级别 1</a:t>
            </a:r>
          </a:p>
          <a:p>
            <a:pPr lvl="1"/>
            <a:endParaRPr/>
          </a:p>
          <a:p>
            <a:pPr lvl="2"/>
            <a:endParaRPr/>
          </a:p>
          <a:p>
            <a:pPr lvl="3"/>
            <a:endParaRPr/>
          </a:p>
          <a:p>
            <a:pPr lvl="4"/>
            <a:endParaRPr/>
          </a:p>
        </p:txBody>
      </p:sp>
      <p:sp>
        <p:nvSpPr>
          <p:cNvPr id="4" name="幻灯片编号"/>
          <p:cNvSpPr txBox="1">
            <a:spLocks noGrp="1"/>
          </p:cNvSpPr>
          <p:nvPr>
            <p:ph type="sldNum" sz="quarter" idx="2"/>
          </p:nvPr>
        </p:nvSpPr>
        <p:spPr>
          <a:xfrm>
            <a:off x="41215071" y="39969017"/>
            <a:ext cx="482211" cy="380227"/>
          </a:xfrm>
          <a:prstGeom prst="rect">
            <a:avLst/>
          </a:prstGeom>
          <a:ln w="12700">
            <a:miter lim="400000"/>
          </a:ln>
        </p:spPr>
        <p:txBody>
          <a:bodyPr wrap="none" lIns="91421" tIns="91421" rIns="91421" bIns="91421">
            <a:spAutoFit/>
          </a:bodyPr>
          <a:lstStyle>
            <a:lvl1pPr indent="88900" algn="r">
              <a:defRPr>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ctr" defTabSz="914400" rtl="0" latinLnBrk="0">
        <a:lnSpc>
          <a:spcPct val="100000"/>
        </a:lnSpc>
        <a:spcBef>
          <a:spcPts val="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5pPr>
      <a:lvl6pPr marL="0" marR="0" indent="0" algn="ctr" defTabSz="914400" rtl="0" latinLnBrk="0">
        <a:lnSpc>
          <a:spcPct val="100000"/>
        </a:lnSpc>
        <a:spcBef>
          <a:spcPts val="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6pPr>
      <a:lvl7pPr marL="0" marR="0" indent="0" algn="ctr" defTabSz="914400" rtl="0" latinLnBrk="0">
        <a:lnSpc>
          <a:spcPct val="100000"/>
        </a:lnSpc>
        <a:spcBef>
          <a:spcPts val="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7pPr>
      <a:lvl8pPr marL="0" marR="0" indent="0" algn="ctr" defTabSz="914400" rtl="0" latinLnBrk="0">
        <a:lnSpc>
          <a:spcPct val="100000"/>
        </a:lnSpc>
        <a:spcBef>
          <a:spcPts val="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8pPr>
      <a:lvl9pPr marL="0" marR="0" indent="0" algn="ctr" defTabSz="914400" rtl="0" latinLnBrk="0">
        <a:lnSpc>
          <a:spcPct val="100000"/>
        </a:lnSpc>
        <a:spcBef>
          <a:spcPts val="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9pPr>
    </p:titleStyle>
    <p:bodyStyle>
      <a:lvl1pPr marL="457200" marR="0" indent="-317500" algn="l" defTabSz="914400" rtl="0" latinLnBrk="0">
        <a:lnSpc>
          <a:spcPct val="100000"/>
        </a:lnSpc>
        <a:spcBef>
          <a:spcPts val="330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1pPr>
      <a:lvl2pPr marL="914400" marR="0" indent="-317500" algn="l" defTabSz="914400" rtl="0" latinLnBrk="0">
        <a:lnSpc>
          <a:spcPct val="100000"/>
        </a:lnSpc>
        <a:spcBef>
          <a:spcPts val="330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2pPr>
      <a:lvl3pPr marL="1371600" marR="0" indent="-317500" algn="l" defTabSz="914400" rtl="0" latinLnBrk="0">
        <a:lnSpc>
          <a:spcPct val="100000"/>
        </a:lnSpc>
        <a:spcBef>
          <a:spcPts val="330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3pPr>
      <a:lvl4pPr marL="1828800" marR="0" indent="-317500" algn="l" defTabSz="914400" rtl="0" latinLnBrk="0">
        <a:lnSpc>
          <a:spcPct val="100000"/>
        </a:lnSpc>
        <a:spcBef>
          <a:spcPts val="330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4pPr>
      <a:lvl5pPr marL="2286000" marR="0" indent="-317500" algn="l" defTabSz="914400" rtl="0" latinLnBrk="0">
        <a:lnSpc>
          <a:spcPct val="100000"/>
        </a:lnSpc>
        <a:spcBef>
          <a:spcPts val="330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5pPr>
      <a:lvl6pPr marL="2743200" marR="0" indent="-317500" algn="l" defTabSz="914400" rtl="0" latinLnBrk="0">
        <a:lnSpc>
          <a:spcPct val="100000"/>
        </a:lnSpc>
        <a:spcBef>
          <a:spcPts val="330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6pPr>
      <a:lvl7pPr marL="3200400" marR="0" indent="-317500" algn="l" defTabSz="914400" rtl="0" latinLnBrk="0">
        <a:lnSpc>
          <a:spcPct val="100000"/>
        </a:lnSpc>
        <a:spcBef>
          <a:spcPts val="330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7pPr>
      <a:lvl8pPr marL="3657600" marR="0" indent="-317500" algn="l" defTabSz="914400" rtl="0" latinLnBrk="0">
        <a:lnSpc>
          <a:spcPct val="100000"/>
        </a:lnSpc>
        <a:spcBef>
          <a:spcPts val="330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8pPr>
      <a:lvl9pPr marL="4114800" marR="0" indent="-317500" algn="l" defTabSz="914400" rtl="0" latinLnBrk="0">
        <a:lnSpc>
          <a:spcPct val="100000"/>
        </a:lnSpc>
        <a:spcBef>
          <a:spcPts val="3300"/>
        </a:spcBef>
        <a:spcAft>
          <a:spcPts val="0"/>
        </a:spcAft>
        <a:buClr>
          <a:srgbClr val="000000"/>
        </a:buClr>
        <a:buSzPts val="1400"/>
        <a:buFont typeface="Arial"/>
        <a:buChar char="»"/>
        <a:tabLst/>
        <a:defRPr sz="1400" b="0" i="0" u="none" strike="noStrike" cap="none" spc="0" baseline="0">
          <a:solidFill>
            <a:srgbClr val="000000"/>
          </a:solidFill>
          <a:uFillTx/>
          <a:latin typeface="+mn-lt"/>
          <a:ea typeface="+mn-ea"/>
          <a:cs typeface="+mn-cs"/>
          <a:sym typeface="Arial"/>
        </a:defRPr>
      </a:lvl9pPr>
    </p:bodyStyle>
    <p:otherStyle>
      <a:lvl1pPr marL="0" marR="0" indent="889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1pPr>
      <a:lvl2pPr marL="0" marR="0" indent="889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2pPr>
      <a:lvl3pPr marL="0" marR="0" indent="889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3pPr>
      <a:lvl4pPr marL="0" marR="0" indent="889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4pPr>
      <a:lvl5pPr marL="0" marR="0" indent="889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5pPr>
      <a:lvl6pPr marL="0" marR="0" indent="889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6pPr>
      <a:lvl7pPr marL="0" marR="0" indent="889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7pPr>
      <a:lvl8pPr marL="0" marR="0" indent="889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8pPr>
      <a:lvl9pPr marL="0" marR="0" indent="88900" algn="r" defTabSz="914400" rtl="0" latinLnBrk="0">
        <a:lnSpc>
          <a:spcPct val="100000"/>
        </a:lnSpc>
        <a:spcBef>
          <a:spcPts val="0"/>
        </a:spcBef>
        <a:spcAft>
          <a:spcPts val="0"/>
        </a:spcAft>
        <a:buClrTx/>
        <a:buSzTx/>
        <a:buFontTx/>
        <a:buNone/>
        <a:tabLst/>
        <a:defRPr sz="1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9" Type="http://schemas.openxmlformats.org/officeDocument/2006/relationships/image" Target="../media/image38.tif"/><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png"/><Relationship Id="rId38" Type="http://schemas.openxmlformats.org/officeDocument/2006/relationships/image" Target="../media/image37.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32" Type="http://schemas.openxmlformats.org/officeDocument/2006/relationships/image" Target="../media/image31.png"/><Relationship Id="rId37" Type="http://schemas.openxmlformats.org/officeDocument/2006/relationships/image" Target="../media/image36.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36" Type="http://schemas.openxmlformats.org/officeDocument/2006/relationships/image" Target="../media/image35.png"/><Relationship Id="rId10" Type="http://schemas.openxmlformats.org/officeDocument/2006/relationships/image" Target="../media/image9.pn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png"/><Relationship Id="rId35" Type="http://schemas.openxmlformats.org/officeDocument/2006/relationships/image" Target="../media/image34.png"/><Relationship Id="rId8" Type="http://schemas.openxmlformats.org/officeDocument/2006/relationships/image" Target="../media/image7.png"/><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FFFFFF"/>
            </a:gs>
            <a:gs pos="100000">
              <a:srgbClr val="C3DCFF"/>
            </a:gs>
          </a:gsLst>
          <a:lin ang="5400011" scaled="0"/>
        </a:gradFill>
        <a:effectLst/>
      </p:bgPr>
    </p:bg>
    <p:spTree>
      <p:nvGrpSpPr>
        <p:cNvPr id="1" name=""/>
        <p:cNvGrpSpPr/>
        <p:nvPr/>
      </p:nvGrpSpPr>
      <p:grpSpPr>
        <a:xfrm>
          <a:off x="0" y="0"/>
          <a:ext cx="0" cy="0"/>
          <a:chOff x="0" y="0"/>
          <a:chExt cx="0" cy="0"/>
        </a:xfrm>
      </p:grpSpPr>
      <p:sp>
        <p:nvSpPr>
          <p:cNvPr id="115" name="Google Shape;85;p13"/>
          <p:cNvSpPr/>
          <p:nvPr/>
        </p:nvSpPr>
        <p:spPr>
          <a:xfrm>
            <a:off x="634" y="-27306"/>
            <a:ext cx="43890566" cy="4351452"/>
          </a:xfrm>
          <a:prstGeom prst="rect">
            <a:avLst/>
          </a:prstGeom>
          <a:gradFill>
            <a:gsLst>
              <a:gs pos="0">
                <a:srgbClr val="002776"/>
              </a:gs>
              <a:gs pos="5000">
                <a:srgbClr val="002776"/>
              </a:gs>
              <a:gs pos="100000">
                <a:srgbClr val="4B98FF"/>
              </a:gs>
            </a:gsLst>
          </a:gradFill>
          <a:ln w="12700">
            <a:miter lim="400000"/>
          </a:ln>
        </p:spPr>
        <p:txBody>
          <a:bodyPr lIns="0" tIns="0" rIns="0" bIns="0" anchor="ctr"/>
          <a:lstStyle/>
          <a:p>
            <a:pPr>
              <a:defRPr sz="1200">
                <a:latin typeface="+mn-lt"/>
                <a:ea typeface="+mn-ea"/>
                <a:cs typeface="+mn-cs"/>
                <a:sym typeface="Arial"/>
              </a:defRPr>
            </a:pPr>
            <a:endParaRPr/>
          </a:p>
        </p:txBody>
      </p:sp>
      <p:sp>
        <p:nvSpPr>
          <p:cNvPr id="116" name="Google Shape;86;p13"/>
          <p:cNvSpPr txBox="1"/>
          <p:nvPr/>
        </p:nvSpPr>
        <p:spPr>
          <a:xfrm>
            <a:off x="39369" y="969285"/>
            <a:ext cx="43724830" cy="31466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2039" tIns="62039" rIns="62039" bIns="62039" anchor="ctr">
            <a:spAutoFit/>
          </a:bodyPr>
          <a:lstStyle/>
          <a:p>
            <a:pPr algn="ctr">
              <a:defRPr sz="6500" b="1">
                <a:solidFill>
                  <a:srgbClr val="FFFFFF"/>
                </a:solidFill>
                <a:latin typeface="Verdana"/>
                <a:ea typeface="Verdana"/>
                <a:cs typeface="Verdana"/>
                <a:sym typeface="Verdana"/>
              </a:defRPr>
            </a:pPr>
            <a:r>
              <a:rPr dirty="0"/>
              <a:t>Solve Deblurring and Super Resolution in Low-dose Computed Tomography</a:t>
            </a:r>
          </a:p>
          <a:p>
            <a:pPr algn="ctr">
              <a:defRPr sz="6500" b="1">
                <a:solidFill>
                  <a:srgbClr val="FFFFFF"/>
                </a:solidFill>
                <a:latin typeface="Verdana"/>
                <a:ea typeface="Verdana"/>
                <a:cs typeface="Verdana"/>
                <a:sym typeface="Verdana"/>
              </a:defRPr>
            </a:pPr>
            <a:r>
              <a:rPr dirty="0"/>
              <a:t>via One Novel Neural Network </a:t>
            </a:r>
          </a:p>
          <a:p>
            <a:pPr algn="ctr">
              <a:defRPr sz="3300" b="1">
                <a:solidFill>
                  <a:srgbClr val="FFFFFF"/>
                </a:solidFill>
                <a:latin typeface="Verdana"/>
                <a:ea typeface="Verdana"/>
                <a:cs typeface="Verdana"/>
                <a:sym typeface="Verdana"/>
              </a:defRPr>
            </a:pPr>
            <a:r>
              <a:rPr dirty="0" err="1"/>
              <a:t>Mingjun</a:t>
            </a:r>
            <a:r>
              <a:rPr dirty="0"/>
              <a:t> Feng, Nixa High School           </a:t>
            </a:r>
          </a:p>
          <a:p>
            <a:pPr algn="ctr">
              <a:defRPr sz="3300" b="1">
                <a:solidFill>
                  <a:srgbClr val="FFFFFF"/>
                </a:solidFill>
                <a:latin typeface="Verdana"/>
                <a:ea typeface="Verdana"/>
                <a:cs typeface="Verdana"/>
                <a:sym typeface="Verdana"/>
              </a:defRPr>
            </a:pPr>
            <a:r>
              <a:rPr dirty="0"/>
              <a:t>Project ID: ENBM070</a:t>
            </a:r>
          </a:p>
        </p:txBody>
      </p:sp>
      <p:sp>
        <p:nvSpPr>
          <p:cNvPr id="117" name="形状"/>
          <p:cNvSpPr/>
          <p:nvPr/>
        </p:nvSpPr>
        <p:spPr>
          <a:xfrm rot="10800000">
            <a:off x="9078592" y="24890485"/>
            <a:ext cx="1280796" cy="1270001"/>
          </a:xfrm>
          <a:custGeom>
            <a:avLst/>
            <a:gdLst/>
            <a:ahLst/>
            <a:cxnLst>
              <a:cxn ang="0">
                <a:pos x="wd2" y="hd2"/>
              </a:cxn>
              <a:cxn ang="5400000">
                <a:pos x="wd2" y="hd2"/>
              </a:cxn>
              <a:cxn ang="10800000">
                <a:pos x="wd2" y="hd2"/>
              </a:cxn>
              <a:cxn ang="16200000">
                <a:pos x="wd2" y="hd2"/>
              </a:cxn>
            </a:cxnLst>
            <a:rect l="0" t="0" r="r" b="b"/>
            <a:pathLst>
              <a:path w="21600" h="21600" extrusionOk="0">
                <a:moveTo>
                  <a:pt x="9099" y="0"/>
                </a:moveTo>
                <a:lnTo>
                  <a:pt x="0" y="9099"/>
                </a:lnTo>
                <a:lnTo>
                  <a:pt x="0" y="21600"/>
                </a:lnTo>
                <a:lnTo>
                  <a:pt x="21600" y="0"/>
                </a:lnTo>
                <a:lnTo>
                  <a:pt x="9099" y="0"/>
                </a:lnTo>
                <a:close/>
              </a:path>
            </a:pathLst>
          </a:custGeom>
          <a:solidFill>
            <a:srgbClr val="A7A7A7"/>
          </a:solidFill>
          <a:ln w="12700">
            <a:miter lim="400000"/>
          </a:ln>
        </p:spPr>
        <p:txBody>
          <a:bodyPr lIns="0" tIns="0" rIns="0" bIns="0"/>
          <a:lstStyle/>
          <a:p>
            <a:pPr>
              <a:defRPr>
                <a:latin typeface="+mn-lt"/>
                <a:ea typeface="+mn-ea"/>
                <a:cs typeface="+mn-cs"/>
                <a:sym typeface="Arial"/>
              </a:defRPr>
            </a:pPr>
            <a:endParaRPr/>
          </a:p>
        </p:txBody>
      </p:sp>
      <p:sp>
        <p:nvSpPr>
          <p:cNvPr id="118" name="形状"/>
          <p:cNvSpPr/>
          <p:nvPr/>
        </p:nvSpPr>
        <p:spPr>
          <a:xfrm>
            <a:off x="5619750" y="20618450"/>
            <a:ext cx="1280795" cy="1270000"/>
          </a:xfrm>
          <a:custGeom>
            <a:avLst/>
            <a:gdLst/>
            <a:ahLst/>
            <a:cxnLst>
              <a:cxn ang="0">
                <a:pos x="wd2" y="hd2"/>
              </a:cxn>
              <a:cxn ang="5400000">
                <a:pos x="wd2" y="hd2"/>
              </a:cxn>
              <a:cxn ang="10800000">
                <a:pos x="wd2" y="hd2"/>
              </a:cxn>
              <a:cxn ang="16200000">
                <a:pos x="wd2" y="hd2"/>
              </a:cxn>
            </a:cxnLst>
            <a:rect l="0" t="0" r="r" b="b"/>
            <a:pathLst>
              <a:path w="21600" h="21600" extrusionOk="0">
                <a:moveTo>
                  <a:pt x="9099" y="0"/>
                </a:moveTo>
                <a:lnTo>
                  <a:pt x="0" y="9099"/>
                </a:lnTo>
                <a:lnTo>
                  <a:pt x="0" y="21600"/>
                </a:lnTo>
                <a:lnTo>
                  <a:pt x="21600" y="0"/>
                </a:lnTo>
                <a:lnTo>
                  <a:pt x="9099" y="0"/>
                </a:lnTo>
                <a:close/>
              </a:path>
            </a:pathLst>
          </a:custGeom>
          <a:solidFill>
            <a:srgbClr val="A7A7A7"/>
          </a:solidFill>
          <a:ln w="12700">
            <a:miter lim="400000"/>
          </a:ln>
        </p:spPr>
        <p:txBody>
          <a:bodyPr lIns="0" tIns="0" rIns="0" bIns="0"/>
          <a:lstStyle/>
          <a:p>
            <a:pPr>
              <a:defRPr>
                <a:latin typeface="+mn-lt"/>
                <a:ea typeface="+mn-ea"/>
                <a:cs typeface="+mn-cs"/>
                <a:sym typeface="Arial"/>
              </a:defRPr>
            </a:pPr>
            <a:endParaRPr/>
          </a:p>
        </p:txBody>
      </p:sp>
      <p:sp>
        <p:nvSpPr>
          <p:cNvPr id="119" name="形状"/>
          <p:cNvSpPr/>
          <p:nvPr/>
        </p:nvSpPr>
        <p:spPr>
          <a:xfrm rot="10800000">
            <a:off x="4124325" y="24890094"/>
            <a:ext cx="1280795" cy="1270001"/>
          </a:xfrm>
          <a:custGeom>
            <a:avLst/>
            <a:gdLst/>
            <a:ahLst/>
            <a:cxnLst>
              <a:cxn ang="0">
                <a:pos x="wd2" y="hd2"/>
              </a:cxn>
              <a:cxn ang="5400000">
                <a:pos x="wd2" y="hd2"/>
              </a:cxn>
              <a:cxn ang="10800000">
                <a:pos x="wd2" y="hd2"/>
              </a:cxn>
              <a:cxn ang="16200000">
                <a:pos x="wd2" y="hd2"/>
              </a:cxn>
            </a:cxnLst>
            <a:rect l="0" t="0" r="r" b="b"/>
            <a:pathLst>
              <a:path w="21600" h="21600" extrusionOk="0">
                <a:moveTo>
                  <a:pt x="9099" y="0"/>
                </a:moveTo>
                <a:lnTo>
                  <a:pt x="0" y="9099"/>
                </a:lnTo>
                <a:lnTo>
                  <a:pt x="0" y="21600"/>
                </a:lnTo>
                <a:lnTo>
                  <a:pt x="21600" y="0"/>
                </a:lnTo>
                <a:lnTo>
                  <a:pt x="9099" y="0"/>
                </a:lnTo>
                <a:close/>
              </a:path>
            </a:pathLst>
          </a:custGeom>
          <a:solidFill>
            <a:srgbClr val="A7A7A7"/>
          </a:solidFill>
          <a:ln w="12700">
            <a:miter lim="400000"/>
          </a:ln>
        </p:spPr>
        <p:txBody>
          <a:bodyPr lIns="0" tIns="0" rIns="0" bIns="0"/>
          <a:lstStyle/>
          <a:p>
            <a:pPr>
              <a:defRPr>
                <a:latin typeface="+mn-lt"/>
                <a:ea typeface="+mn-ea"/>
                <a:cs typeface="+mn-cs"/>
                <a:sym typeface="Arial"/>
              </a:defRPr>
            </a:pPr>
            <a:endParaRPr/>
          </a:p>
        </p:txBody>
      </p:sp>
      <p:sp>
        <p:nvSpPr>
          <p:cNvPr id="120" name="形状"/>
          <p:cNvSpPr/>
          <p:nvPr/>
        </p:nvSpPr>
        <p:spPr>
          <a:xfrm>
            <a:off x="507364" y="20714969"/>
            <a:ext cx="1280796" cy="1270001"/>
          </a:xfrm>
          <a:custGeom>
            <a:avLst/>
            <a:gdLst/>
            <a:ahLst/>
            <a:cxnLst>
              <a:cxn ang="0">
                <a:pos x="wd2" y="hd2"/>
              </a:cxn>
              <a:cxn ang="5400000">
                <a:pos x="wd2" y="hd2"/>
              </a:cxn>
              <a:cxn ang="10800000">
                <a:pos x="wd2" y="hd2"/>
              </a:cxn>
              <a:cxn ang="16200000">
                <a:pos x="wd2" y="hd2"/>
              </a:cxn>
            </a:cxnLst>
            <a:rect l="0" t="0" r="r" b="b"/>
            <a:pathLst>
              <a:path w="21600" h="21600" extrusionOk="0">
                <a:moveTo>
                  <a:pt x="9099" y="0"/>
                </a:moveTo>
                <a:lnTo>
                  <a:pt x="0" y="9099"/>
                </a:lnTo>
                <a:lnTo>
                  <a:pt x="0" y="21600"/>
                </a:lnTo>
                <a:lnTo>
                  <a:pt x="21600" y="0"/>
                </a:lnTo>
                <a:lnTo>
                  <a:pt x="9099" y="0"/>
                </a:lnTo>
                <a:close/>
              </a:path>
            </a:pathLst>
          </a:custGeom>
          <a:solidFill>
            <a:srgbClr val="A7A7A7"/>
          </a:solidFill>
          <a:ln w="12700">
            <a:miter lim="400000"/>
          </a:ln>
        </p:spPr>
        <p:txBody>
          <a:bodyPr lIns="0" tIns="0" rIns="0" bIns="0"/>
          <a:lstStyle/>
          <a:p>
            <a:pPr>
              <a:defRPr>
                <a:latin typeface="+mn-lt"/>
                <a:ea typeface="+mn-ea"/>
                <a:cs typeface="+mn-cs"/>
                <a:sym typeface="Arial"/>
              </a:defRPr>
            </a:pPr>
            <a:endParaRPr/>
          </a:p>
        </p:txBody>
      </p:sp>
      <p:sp>
        <p:nvSpPr>
          <p:cNvPr id="121" name="Google Shape;89;p13"/>
          <p:cNvSpPr txBox="1"/>
          <p:nvPr/>
        </p:nvSpPr>
        <p:spPr>
          <a:xfrm>
            <a:off x="34020125" y="27071321"/>
            <a:ext cx="9871075" cy="143357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68573" tIns="68573" rIns="68573" bIns="68573">
            <a:spAutoFit/>
          </a:bodyPr>
          <a:lstStyle/>
          <a:p>
            <a:pPr>
              <a:defRPr sz="2200" i="1">
                <a:latin typeface="+mn-lt"/>
                <a:ea typeface="+mn-ea"/>
                <a:cs typeface="+mn-cs"/>
                <a:sym typeface="Arial"/>
              </a:defRPr>
            </a:pPr>
            <a:r>
              <a:t>[Hsieh, 2003] Hsieh, J. (2003). Computed tomography: principles, design, artifacts, and recent advances.</a:t>
            </a:r>
          </a:p>
          <a:p>
            <a:pPr>
              <a:defRPr sz="2200" i="1">
                <a:latin typeface="+mn-lt"/>
                <a:ea typeface="+mn-ea"/>
                <a:cs typeface="+mn-cs"/>
                <a:sym typeface="Arial"/>
              </a:defRPr>
            </a:pPr>
            <a:endParaRPr/>
          </a:p>
          <a:p>
            <a:pPr>
              <a:defRPr sz="2200" i="1">
                <a:latin typeface="+mn-lt"/>
                <a:ea typeface="+mn-ea"/>
                <a:cs typeface="+mn-cs"/>
                <a:sym typeface="Arial"/>
              </a:defRPr>
            </a:pPr>
            <a:r>
              <a:t>[Sidky and Pan, 2022] Sidky, E. Y. and Pan, X. (2022). Report on the aapm deep-learning sparse-view ct grand challenge. Medical Physics.</a:t>
            </a:r>
          </a:p>
          <a:p>
            <a:pPr>
              <a:defRPr sz="2200" i="1">
                <a:latin typeface="+mn-lt"/>
                <a:ea typeface="+mn-ea"/>
                <a:cs typeface="+mn-cs"/>
                <a:sym typeface="Arial"/>
              </a:defRPr>
            </a:pPr>
            <a:endParaRPr/>
          </a:p>
          <a:p>
            <a:pPr>
              <a:defRPr sz="2200" i="1">
                <a:latin typeface="+mn-lt"/>
                <a:ea typeface="+mn-ea"/>
                <a:cs typeface="+mn-cs"/>
                <a:sym typeface="Arial"/>
              </a:defRPr>
            </a:pPr>
            <a:r>
              <a:t>[Roth et al., 2016] Roth, H. R., Farag, A., Turkbey, E. B., Lu, L., Liu, J., and Summers, R. M. (2016). Data from pancreas-ct. The cancer imaging archive, 32.</a:t>
            </a:r>
          </a:p>
          <a:p>
            <a:pPr>
              <a:defRPr sz="2200" i="1">
                <a:latin typeface="+mn-lt"/>
                <a:ea typeface="+mn-ea"/>
                <a:cs typeface="+mn-cs"/>
                <a:sym typeface="Arial"/>
              </a:defRPr>
            </a:pPr>
            <a:r>
              <a:t>Zhang, Y., Tian, Y., Kong, Y., Zhong, B., and Fu, Y. (2020).</a:t>
            </a:r>
          </a:p>
          <a:p>
            <a:pPr>
              <a:defRPr sz="2200" i="1">
                <a:latin typeface="+mn-lt"/>
                <a:ea typeface="+mn-ea"/>
                <a:cs typeface="+mn-cs"/>
                <a:sym typeface="Arial"/>
              </a:defRPr>
            </a:pPr>
            <a:r>
              <a:t>Residual dense network for image restoration. IEEE Transactions on Pattern Analysis and Machine Intelligence, 43(7):2480–2495.</a:t>
            </a:r>
          </a:p>
          <a:p>
            <a:pPr>
              <a:defRPr sz="2200" i="1">
                <a:latin typeface="+mn-lt"/>
                <a:ea typeface="+mn-ea"/>
                <a:cs typeface="+mn-cs"/>
                <a:sym typeface="Arial"/>
              </a:defRPr>
            </a:pPr>
            <a:endParaRPr/>
          </a:p>
          <a:p>
            <a:pPr>
              <a:defRPr sz="2200" i="1">
                <a:latin typeface="+mn-lt"/>
                <a:ea typeface="+mn-ea"/>
                <a:cs typeface="+mn-cs"/>
                <a:sym typeface="Arial"/>
              </a:defRPr>
            </a:pPr>
            <a:r>
              <a:t>Al‐Ameen, Zohair, and Ghazali Sulong. "A novel Zohair filter for deblurring computed tomography medical images." International Journal of Imaging Systems and Technology 25.3 (2015): 265-275.</a:t>
            </a:r>
          </a:p>
          <a:p>
            <a:pPr>
              <a:defRPr sz="2200" i="1">
                <a:latin typeface="+mn-lt"/>
                <a:ea typeface="+mn-ea"/>
                <a:cs typeface="+mn-cs"/>
                <a:sym typeface="Arial"/>
              </a:defRPr>
            </a:pPr>
            <a:endParaRPr/>
          </a:p>
          <a:p>
            <a:pPr>
              <a:defRPr sz="2200" i="1">
                <a:latin typeface="+mn-lt"/>
                <a:ea typeface="+mn-ea"/>
                <a:cs typeface="+mn-cs"/>
                <a:sym typeface="Arial"/>
              </a:defRPr>
            </a:pPr>
            <a:r>
              <a:t>Meijering, Erik HW, Wiro J. Niessen, and Max A. Viergever. "Quantitative evaluation of convolution-based methods for medical image interpolation." Medical image analysis 5.2 (2001): 111-126.</a:t>
            </a:r>
          </a:p>
          <a:p>
            <a:pPr>
              <a:defRPr sz="2200" i="1">
                <a:latin typeface="+mn-lt"/>
                <a:ea typeface="+mn-ea"/>
                <a:cs typeface="+mn-cs"/>
                <a:sym typeface="Arial"/>
              </a:defRPr>
            </a:pPr>
            <a:endParaRPr/>
          </a:p>
          <a:p>
            <a:pPr>
              <a:defRPr sz="2200" i="1">
                <a:latin typeface="+mn-lt"/>
                <a:ea typeface="+mn-ea"/>
                <a:cs typeface="+mn-cs"/>
                <a:sym typeface="Arial"/>
              </a:defRPr>
            </a:pPr>
            <a:r>
              <a:t>M. Nagare et al., "A Noise Preserving Sharpening Filter for CT Image Enhancement," 2022 IEEE International Conference on Image Processing (ICIP), Bordeaux, France, 2022, pp. 2566-2570, doi: 10.1109/ICIP46576.2022.9897227.</a:t>
            </a:r>
          </a:p>
          <a:p>
            <a:pPr>
              <a:defRPr sz="2200" i="1">
                <a:latin typeface="+mn-lt"/>
                <a:ea typeface="+mn-ea"/>
                <a:cs typeface="+mn-cs"/>
                <a:sym typeface="Arial"/>
              </a:defRPr>
            </a:pPr>
            <a:endParaRPr/>
          </a:p>
          <a:p>
            <a:pPr>
              <a:defRPr sz="2200" i="1">
                <a:latin typeface="+mn-lt"/>
                <a:ea typeface="+mn-ea"/>
                <a:cs typeface="+mn-cs"/>
                <a:sym typeface="Arial"/>
              </a:defRPr>
            </a:pPr>
            <a:r>
              <a:t>You, Chenyu, et al. "CT super-resolution GAN constrained by the identical, residual, and cycle learning ensemble (GAN-CIRCLE)." IEEE transactions on medical imaging 39.1 (2019): 188-203.</a:t>
            </a:r>
          </a:p>
          <a:p>
            <a:pPr>
              <a:defRPr sz="2200" i="1">
                <a:latin typeface="+mn-lt"/>
                <a:ea typeface="+mn-ea"/>
                <a:cs typeface="+mn-cs"/>
                <a:sym typeface="Arial"/>
              </a:defRPr>
            </a:pPr>
            <a:endParaRPr/>
          </a:p>
          <a:p>
            <a:pPr>
              <a:defRPr sz="2200" i="1">
                <a:latin typeface="+mn-lt"/>
                <a:ea typeface="+mn-ea"/>
                <a:cs typeface="+mn-cs"/>
                <a:sym typeface="Arial"/>
              </a:defRPr>
            </a:pPr>
            <a:r>
              <a:t>Fig 1, 2, 15: TCIA dataset</a:t>
            </a:r>
          </a:p>
          <a:p>
            <a:pPr>
              <a:defRPr sz="2200" i="1">
                <a:latin typeface="+mn-lt"/>
                <a:ea typeface="+mn-ea"/>
                <a:cs typeface="+mn-cs"/>
                <a:sym typeface="Arial"/>
              </a:defRPr>
            </a:pPr>
            <a:r>
              <a:t>Fig 14: AAPM dataset</a:t>
            </a:r>
          </a:p>
          <a:p>
            <a:pPr>
              <a:defRPr sz="2200" i="1">
                <a:latin typeface="+mn-lt"/>
                <a:ea typeface="+mn-ea"/>
                <a:cs typeface="+mn-cs"/>
                <a:sym typeface="Arial"/>
              </a:defRPr>
            </a:pPr>
            <a:r>
              <a:t>Fig 3, 4, 5, 6, 13, 16, 17, 18, 19, 20, 21, 22, 23: Student created</a:t>
            </a:r>
          </a:p>
          <a:p>
            <a:pPr>
              <a:defRPr sz="2200" i="1">
                <a:latin typeface="+mn-lt"/>
                <a:ea typeface="+mn-ea"/>
                <a:cs typeface="+mn-cs"/>
                <a:sym typeface="Arial"/>
              </a:defRPr>
            </a:pPr>
            <a:r>
              <a:t>Fig 7: https://www.geog.leeds.ac.uk/groups/geocomp/1999/082/gc_082.htm</a:t>
            </a:r>
          </a:p>
          <a:p>
            <a:pPr>
              <a:defRPr sz="2200" i="1">
                <a:latin typeface="+mn-lt"/>
                <a:ea typeface="+mn-ea"/>
                <a:cs typeface="+mn-cs"/>
                <a:sym typeface="Arial"/>
              </a:defRPr>
            </a:pPr>
            <a:r>
              <a:t>Fig 8: Regression Analysis using Deep Learning</a:t>
            </a:r>
          </a:p>
          <a:p>
            <a:pPr>
              <a:defRPr sz="2200" i="1">
                <a:latin typeface="+mn-lt"/>
                <a:ea typeface="+mn-ea"/>
                <a:cs typeface="+mn-cs"/>
                <a:sym typeface="Arial"/>
              </a:defRPr>
            </a:pPr>
            <a:r>
              <a:t>Fig 9: https://towardsdatascience.com/creating-and-training-a-u-net-model-with-pytorch-for-2d-3d-semantic-segmentation-model-building-6ab09d6a0862. </a:t>
            </a:r>
          </a:p>
          <a:p>
            <a:pPr>
              <a:defRPr sz="2200" i="1">
                <a:latin typeface="+mn-lt"/>
                <a:ea typeface="+mn-ea"/>
                <a:cs typeface="+mn-cs"/>
                <a:sym typeface="Arial"/>
              </a:defRPr>
            </a:pPr>
            <a:r>
              <a:t>Fig 10 and 11: Li, Juncheng, Zehua Pei, and Tieyong Zeng. "From beginner to master: A survey for deep learning-based single-image super-resolution." arXiv preprint arXiv:2109.14335 (2021).</a:t>
            </a:r>
          </a:p>
          <a:p>
            <a:pPr>
              <a:defRPr sz="2200" i="1">
                <a:latin typeface="+mn-lt"/>
                <a:ea typeface="+mn-ea"/>
                <a:cs typeface="+mn-cs"/>
                <a:sym typeface="Arial"/>
              </a:defRPr>
            </a:pPr>
            <a:r>
              <a:t>Fig 12: Zhang, Y., Tian, Y., Kong, Y., Zhong, B., and Fu, Y. (2020).</a:t>
            </a:r>
          </a:p>
          <a:p>
            <a:pPr>
              <a:defRPr sz="2200" i="1">
                <a:latin typeface="+mn-lt"/>
                <a:ea typeface="+mn-ea"/>
                <a:cs typeface="+mn-cs"/>
                <a:sym typeface="Arial"/>
              </a:defRPr>
            </a:pPr>
            <a:r>
              <a:t>Residual dense network for image restoration. IEEE Transactions on Pattern Analysis and Machine Intelligence, 43(7):2480–2495.</a:t>
            </a:r>
          </a:p>
        </p:txBody>
      </p:sp>
      <p:grpSp>
        <p:nvGrpSpPr>
          <p:cNvPr id="124" name="Google Shape;90;p13"/>
          <p:cNvGrpSpPr/>
          <p:nvPr/>
        </p:nvGrpSpPr>
        <p:grpSpPr>
          <a:xfrm>
            <a:off x="11169006" y="4522234"/>
            <a:ext cx="22038870" cy="809461"/>
            <a:chOff x="0" y="0"/>
            <a:chExt cx="22038868" cy="809460"/>
          </a:xfrm>
        </p:grpSpPr>
        <p:sp>
          <p:nvSpPr>
            <p:cNvPr id="122" name="矩形"/>
            <p:cNvSpPr/>
            <p:nvPr/>
          </p:nvSpPr>
          <p:spPr>
            <a:xfrm>
              <a:off x="-1" y="53939"/>
              <a:ext cx="22038870" cy="701589"/>
            </a:xfrm>
            <a:prstGeom prst="rect">
              <a:avLst/>
            </a:prstGeom>
            <a:gradFill flip="none" rotWithShape="1">
              <a:gsLst>
                <a:gs pos="0">
                  <a:srgbClr val="002776"/>
                </a:gs>
                <a:gs pos="5000">
                  <a:srgbClr val="002776"/>
                </a:gs>
                <a:gs pos="100000">
                  <a:srgbClr val="4B98FF"/>
                </a:gs>
              </a:gsLst>
              <a:lin ang="0" scaled="0"/>
            </a:gradFill>
            <a:ln w="12700" cap="flat">
              <a:noFill/>
              <a:miter lim="400000"/>
            </a:ln>
            <a:effectLst/>
          </p:spPr>
          <p:txBody>
            <a:bodyPr wrap="square" lIns="0" tIns="0" rIns="0" bIns="0" numCol="1" anchor="ctr">
              <a:noAutofit/>
            </a:bodyPr>
            <a:lstStyle/>
            <a:p>
              <a:pPr algn="ctr">
                <a:defRPr>
                  <a:solidFill>
                    <a:srgbClr val="FFFFFF"/>
                  </a:solidFill>
                  <a:latin typeface="Trebuchet MS"/>
                  <a:ea typeface="Trebuchet MS"/>
                  <a:cs typeface="Trebuchet MS"/>
                  <a:sym typeface="Trebuchet MS"/>
                </a:defRPr>
              </a:pPr>
              <a:endParaRPr/>
            </a:p>
          </p:txBody>
        </p:sp>
        <p:sp>
          <p:nvSpPr>
            <p:cNvPr id="123" name="♦ Model Structure"/>
            <p:cNvSpPr txBox="1"/>
            <p:nvPr/>
          </p:nvSpPr>
          <p:spPr>
            <a:xfrm>
              <a:off x="68499" y="0"/>
              <a:ext cx="21901867" cy="80946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3" tIns="68573" rIns="68573" bIns="68573" numCol="1" anchor="ctr">
              <a:noAutofit/>
            </a:bodyPr>
            <a:lstStyle>
              <a:lvl1pPr algn="ctr">
                <a:defRPr sz="4500">
                  <a:solidFill>
                    <a:srgbClr val="FFFFFF"/>
                  </a:solidFill>
                  <a:latin typeface="Trebuchet MS"/>
                  <a:ea typeface="Trebuchet MS"/>
                  <a:cs typeface="Trebuchet MS"/>
                  <a:sym typeface="Trebuchet MS"/>
                </a:defRPr>
              </a:lvl1pPr>
            </a:lstStyle>
            <a:p>
              <a:r>
                <a:t>♦ Model Structure</a:t>
              </a:r>
            </a:p>
          </p:txBody>
        </p:sp>
      </p:grpSp>
      <p:grpSp>
        <p:nvGrpSpPr>
          <p:cNvPr id="127" name="Google Shape;91;p13"/>
          <p:cNvGrpSpPr/>
          <p:nvPr/>
        </p:nvGrpSpPr>
        <p:grpSpPr>
          <a:xfrm>
            <a:off x="11174729" y="21465545"/>
            <a:ext cx="21805909" cy="797547"/>
            <a:chOff x="1" y="0"/>
            <a:chExt cx="21805907" cy="797545"/>
          </a:xfrm>
        </p:grpSpPr>
        <p:sp>
          <p:nvSpPr>
            <p:cNvPr id="125" name="矩形"/>
            <p:cNvSpPr/>
            <p:nvPr/>
          </p:nvSpPr>
          <p:spPr>
            <a:xfrm>
              <a:off x="1" y="61854"/>
              <a:ext cx="21805909" cy="673847"/>
            </a:xfrm>
            <a:prstGeom prst="rect">
              <a:avLst/>
            </a:prstGeom>
            <a:gradFill flip="none" rotWithShape="1">
              <a:gsLst>
                <a:gs pos="0">
                  <a:srgbClr val="002776"/>
                </a:gs>
                <a:gs pos="5000">
                  <a:srgbClr val="002776"/>
                </a:gs>
                <a:gs pos="100000">
                  <a:srgbClr val="4B98FF"/>
                </a:gs>
              </a:gsLst>
              <a:lin ang="0" scaled="0"/>
            </a:gradFill>
            <a:ln w="12700" cap="flat">
              <a:noFill/>
              <a:miter lim="400000"/>
            </a:ln>
            <a:effectLst/>
          </p:spPr>
          <p:txBody>
            <a:bodyPr wrap="square" lIns="0" tIns="0" rIns="0" bIns="0" numCol="1" anchor="ctr">
              <a:noAutofit/>
            </a:bodyPr>
            <a:lstStyle/>
            <a:p>
              <a:pPr algn="ctr">
                <a:defRPr>
                  <a:latin typeface="+mn-lt"/>
                  <a:ea typeface="+mn-ea"/>
                  <a:cs typeface="+mn-cs"/>
                  <a:sym typeface="Arial"/>
                </a:defRPr>
              </a:pPr>
              <a:endParaRPr/>
            </a:p>
          </p:txBody>
        </p:sp>
        <p:sp>
          <p:nvSpPr>
            <p:cNvPr id="126" name="♦ Results"/>
            <p:cNvSpPr txBox="1"/>
            <p:nvPr/>
          </p:nvSpPr>
          <p:spPr>
            <a:xfrm>
              <a:off x="65791" y="0"/>
              <a:ext cx="21674326" cy="7975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3" tIns="68573" rIns="68573" bIns="68573" numCol="1" anchor="ctr">
              <a:spAutoFit/>
            </a:bodyPr>
            <a:lstStyle>
              <a:lvl1pPr algn="ctr">
                <a:defRPr sz="4500">
                  <a:solidFill>
                    <a:srgbClr val="FFFFFF"/>
                  </a:solidFill>
                  <a:latin typeface="Trebuchet MS"/>
                  <a:ea typeface="Trebuchet MS"/>
                  <a:cs typeface="Trebuchet MS"/>
                  <a:sym typeface="Trebuchet MS"/>
                </a:defRPr>
              </a:lvl1pPr>
            </a:lstStyle>
            <a:p>
              <a:r>
                <a:t>♦ Results</a:t>
              </a:r>
            </a:p>
          </p:txBody>
        </p:sp>
      </p:grpSp>
      <p:sp>
        <p:nvSpPr>
          <p:cNvPr id="128" name="Google Shape;94;p13"/>
          <p:cNvSpPr txBox="1"/>
          <p:nvPr/>
        </p:nvSpPr>
        <p:spPr>
          <a:xfrm>
            <a:off x="33920428" y="18185822"/>
            <a:ext cx="9859645" cy="45223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699" tIns="45699" rIns="45699" bIns="45699">
            <a:spAutoFit/>
          </a:bodyPr>
          <a:lstStyle/>
          <a:p>
            <a:pPr>
              <a:lnSpc>
                <a:spcPct val="90000"/>
              </a:lnSpc>
              <a:defRPr sz="2800" b="1">
                <a:latin typeface="+mn-lt"/>
                <a:ea typeface="+mn-ea"/>
                <a:cs typeface="+mn-cs"/>
                <a:sym typeface="Arial"/>
              </a:defRPr>
            </a:pPr>
            <a:endParaRPr dirty="0"/>
          </a:p>
          <a:p>
            <a:pPr>
              <a:lnSpc>
                <a:spcPct val="90000"/>
              </a:lnSpc>
              <a:defRPr sz="2800" b="1">
                <a:latin typeface="+mn-lt"/>
                <a:ea typeface="+mn-ea"/>
                <a:cs typeface="+mn-cs"/>
                <a:sym typeface="Arial"/>
              </a:defRPr>
            </a:pPr>
            <a:endParaRPr dirty="0"/>
          </a:p>
          <a:p>
            <a:pPr marL="342900" indent="-342900">
              <a:lnSpc>
                <a:spcPct val="90000"/>
              </a:lnSpc>
              <a:buClr>
                <a:srgbClr val="000000"/>
              </a:buClr>
              <a:buSzPct val="100000"/>
              <a:buAutoNum type="arabicPeriod"/>
              <a:defRPr sz="2800">
                <a:latin typeface="+mn-lt"/>
                <a:ea typeface="+mn-ea"/>
                <a:cs typeface="+mn-cs"/>
                <a:sym typeface="Arial"/>
              </a:defRPr>
            </a:pPr>
            <a:r>
              <a:rPr dirty="0"/>
              <a:t>   Three deep learning models – RDN, Sharp RDN, and Sharp U-net was trained with two medical CT datasets.</a:t>
            </a:r>
          </a:p>
          <a:p>
            <a:pPr marL="342900" indent="-342900">
              <a:lnSpc>
                <a:spcPct val="90000"/>
              </a:lnSpc>
              <a:buClr>
                <a:srgbClr val="000000"/>
              </a:buClr>
              <a:buSzPct val="100000"/>
              <a:buAutoNum type="arabicPeriod"/>
              <a:defRPr sz="2800">
                <a:latin typeface="+mn-lt"/>
                <a:ea typeface="+mn-ea"/>
                <a:cs typeface="+mn-cs"/>
                <a:sym typeface="Arial"/>
              </a:defRPr>
            </a:pPr>
            <a:r>
              <a:rPr dirty="0"/>
              <a:t>   Performances of the three models were compared qualitatively and quantitatively. The regular RDN performed the best on image deblurring.</a:t>
            </a:r>
          </a:p>
          <a:p>
            <a:pPr marL="342900" indent="-342900">
              <a:lnSpc>
                <a:spcPct val="90000"/>
              </a:lnSpc>
              <a:buClr>
                <a:srgbClr val="000000"/>
              </a:buClr>
              <a:buSzPct val="100000"/>
              <a:buAutoNum type="arabicPeriod"/>
              <a:defRPr sz="2800">
                <a:latin typeface="+mn-lt"/>
                <a:ea typeface="+mn-ea"/>
                <a:cs typeface="+mn-cs"/>
                <a:sym typeface="Arial"/>
              </a:defRPr>
            </a:pPr>
            <a:r>
              <a:rPr dirty="0"/>
              <a:t>   When doing SR, based solely on PSNR and RMSE, the RDN did better than the other two, yet when based on SSIM, the result showed that the Sharp U-Net did the best. </a:t>
            </a:r>
          </a:p>
          <a:p>
            <a:pPr marL="342900" indent="-342900">
              <a:lnSpc>
                <a:spcPct val="90000"/>
              </a:lnSpc>
              <a:buClr>
                <a:srgbClr val="000000"/>
              </a:buClr>
              <a:buSzPct val="100000"/>
              <a:buAutoNum type="arabicPeriod"/>
              <a:defRPr sz="2800">
                <a:latin typeface="+mn-lt"/>
                <a:ea typeface="+mn-ea"/>
                <a:cs typeface="+mn-cs"/>
                <a:sym typeface="Arial"/>
              </a:defRPr>
            </a:pPr>
            <a:r>
              <a:rPr dirty="0"/>
              <a:t>   A website named </a:t>
            </a:r>
            <a:r>
              <a:rPr dirty="0" err="1"/>
              <a:t>CTHub</a:t>
            </a:r>
            <a:r>
              <a:rPr dirty="0"/>
              <a:t> was developed to help doctors to improve the quality of CT images.</a:t>
            </a:r>
          </a:p>
        </p:txBody>
      </p:sp>
      <p:grpSp>
        <p:nvGrpSpPr>
          <p:cNvPr id="131" name="Google Shape;125;p13"/>
          <p:cNvGrpSpPr/>
          <p:nvPr/>
        </p:nvGrpSpPr>
        <p:grpSpPr>
          <a:xfrm>
            <a:off x="212086" y="4528191"/>
            <a:ext cx="10450838" cy="797547"/>
            <a:chOff x="-1" y="0"/>
            <a:chExt cx="10450836" cy="797545"/>
          </a:xfrm>
        </p:grpSpPr>
        <p:sp>
          <p:nvSpPr>
            <p:cNvPr id="129" name="矩形"/>
            <p:cNvSpPr/>
            <p:nvPr/>
          </p:nvSpPr>
          <p:spPr>
            <a:xfrm>
              <a:off x="-2" y="47612"/>
              <a:ext cx="10450838" cy="702332"/>
            </a:xfrm>
            <a:prstGeom prst="rect">
              <a:avLst/>
            </a:prstGeom>
            <a:gradFill flip="none" rotWithShape="1">
              <a:gsLst>
                <a:gs pos="0">
                  <a:srgbClr val="002776"/>
                </a:gs>
                <a:gs pos="5000">
                  <a:srgbClr val="002776"/>
                </a:gs>
                <a:gs pos="100000">
                  <a:srgbClr val="4B98FF"/>
                </a:gs>
              </a:gsLst>
              <a:lin ang="0" scaled="0"/>
            </a:gradFill>
            <a:ln w="12700" cap="flat">
              <a:noFill/>
              <a:miter lim="400000"/>
            </a:ln>
            <a:effectLst/>
          </p:spPr>
          <p:txBody>
            <a:bodyPr wrap="square" lIns="0" tIns="0" rIns="0" bIns="0" numCol="1" anchor="ctr">
              <a:noAutofit/>
            </a:bodyPr>
            <a:lstStyle/>
            <a:p>
              <a:pPr algn="ctr">
                <a:defRPr>
                  <a:solidFill>
                    <a:srgbClr val="FFFFFF"/>
                  </a:solidFill>
                  <a:latin typeface="Trebuchet MS"/>
                  <a:ea typeface="Trebuchet MS"/>
                  <a:cs typeface="Trebuchet MS"/>
                  <a:sym typeface="Trebuchet MS"/>
                </a:defRPr>
              </a:pPr>
              <a:endParaRPr/>
            </a:p>
          </p:txBody>
        </p:sp>
        <p:sp>
          <p:nvSpPr>
            <p:cNvPr id="130" name="♦ Introduction"/>
            <p:cNvSpPr txBox="1"/>
            <p:nvPr/>
          </p:nvSpPr>
          <p:spPr>
            <a:xfrm>
              <a:off x="67187" y="0"/>
              <a:ext cx="10316457" cy="7975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3" tIns="68573" rIns="68573" bIns="68573" numCol="1" anchor="ctr">
              <a:spAutoFit/>
            </a:bodyPr>
            <a:lstStyle/>
            <a:p>
              <a:pPr algn="ctr">
                <a:defRPr sz="4500">
                  <a:solidFill>
                    <a:srgbClr val="FFFFFF"/>
                  </a:solidFill>
                  <a:latin typeface="Trebuchet MS"/>
                  <a:ea typeface="Trebuchet MS"/>
                  <a:cs typeface="Trebuchet MS"/>
                  <a:sym typeface="Trebuchet MS"/>
                </a:defRPr>
              </a:pPr>
              <a:r>
                <a:t>♦</a:t>
              </a:r>
              <a:r>
                <a:rPr sz="1400"/>
                <a:t> </a:t>
              </a:r>
              <a:r>
                <a:t>Introduction</a:t>
              </a:r>
            </a:p>
          </p:txBody>
        </p:sp>
      </p:grpSp>
      <p:grpSp>
        <p:nvGrpSpPr>
          <p:cNvPr id="134" name="Google Shape;126;p13"/>
          <p:cNvGrpSpPr/>
          <p:nvPr/>
        </p:nvGrpSpPr>
        <p:grpSpPr>
          <a:xfrm>
            <a:off x="33822639" y="17616493"/>
            <a:ext cx="9859645" cy="848347"/>
            <a:chOff x="0" y="0"/>
            <a:chExt cx="9859643" cy="848345"/>
          </a:xfrm>
        </p:grpSpPr>
        <p:sp>
          <p:nvSpPr>
            <p:cNvPr id="132" name="矩形"/>
            <p:cNvSpPr/>
            <p:nvPr/>
          </p:nvSpPr>
          <p:spPr>
            <a:xfrm>
              <a:off x="0" y="73013"/>
              <a:ext cx="9859644" cy="702330"/>
            </a:xfrm>
            <a:prstGeom prst="rect">
              <a:avLst/>
            </a:prstGeom>
            <a:gradFill flip="none" rotWithShape="1">
              <a:gsLst>
                <a:gs pos="0">
                  <a:srgbClr val="002776"/>
                </a:gs>
                <a:gs pos="5000">
                  <a:srgbClr val="002776"/>
                </a:gs>
                <a:gs pos="100000">
                  <a:srgbClr val="4B98FF"/>
                </a:gs>
              </a:gsLst>
              <a:lin ang="0" scaled="0"/>
            </a:gradFill>
            <a:ln w="12700" cap="flat">
              <a:noFill/>
              <a:miter lim="400000"/>
            </a:ln>
            <a:effectLst/>
          </p:spPr>
          <p:txBody>
            <a:bodyPr wrap="square" lIns="0" tIns="0" rIns="0" bIns="0" numCol="1" anchor="ctr">
              <a:noAutofit/>
            </a:bodyPr>
            <a:lstStyle/>
            <a:p>
              <a:pPr algn="ctr">
                <a:defRPr>
                  <a:solidFill>
                    <a:srgbClr val="FFFFFF"/>
                  </a:solidFill>
                  <a:latin typeface="Trebuchet MS"/>
                  <a:ea typeface="Trebuchet MS"/>
                  <a:cs typeface="Trebuchet MS"/>
                  <a:sym typeface="Trebuchet MS"/>
                </a:defRPr>
              </a:pPr>
              <a:endParaRPr/>
            </a:p>
          </p:txBody>
        </p:sp>
        <p:sp>
          <p:nvSpPr>
            <p:cNvPr id="133" name="♦ Conclusion and future work"/>
            <p:cNvSpPr txBox="1"/>
            <p:nvPr/>
          </p:nvSpPr>
          <p:spPr>
            <a:xfrm>
              <a:off x="73932" y="0"/>
              <a:ext cx="9711777" cy="8483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3" tIns="68573" rIns="68573" bIns="68573" numCol="1" anchor="ctr">
              <a:spAutoFit/>
            </a:bodyPr>
            <a:lstStyle/>
            <a:p>
              <a:pPr algn="ctr">
                <a:defRPr sz="4500">
                  <a:solidFill>
                    <a:srgbClr val="FFFFFF"/>
                  </a:solidFill>
                  <a:latin typeface="Trebuchet MS"/>
                  <a:ea typeface="Trebuchet MS"/>
                  <a:cs typeface="Trebuchet MS"/>
                  <a:sym typeface="Trebuchet MS"/>
                </a:defRPr>
              </a:pPr>
              <a:r>
                <a:t>♦</a:t>
              </a:r>
              <a:r>
                <a:rPr sz="1400"/>
                <a:t> </a:t>
              </a:r>
              <a:r>
                <a:rPr sz="4800"/>
                <a:t>Conclusion and future work</a:t>
              </a:r>
            </a:p>
          </p:txBody>
        </p:sp>
      </p:grpSp>
      <p:grpSp>
        <p:nvGrpSpPr>
          <p:cNvPr id="137" name="Google Shape;127;p13"/>
          <p:cNvGrpSpPr/>
          <p:nvPr/>
        </p:nvGrpSpPr>
        <p:grpSpPr>
          <a:xfrm>
            <a:off x="33982025" y="26106127"/>
            <a:ext cx="9712328" cy="797547"/>
            <a:chOff x="0" y="0"/>
            <a:chExt cx="9712327" cy="797545"/>
          </a:xfrm>
        </p:grpSpPr>
        <p:sp>
          <p:nvSpPr>
            <p:cNvPr id="135" name="矩形"/>
            <p:cNvSpPr/>
            <p:nvPr/>
          </p:nvSpPr>
          <p:spPr>
            <a:xfrm>
              <a:off x="0" y="45979"/>
              <a:ext cx="9712328" cy="705592"/>
            </a:xfrm>
            <a:prstGeom prst="rect">
              <a:avLst/>
            </a:prstGeom>
            <a:gradFill flip="none" rotWithShape="1">
              <a:gsLst>
                <a:gs pos="0">
                  <a:srgbClr val="002776"/>
                </a:gs>
                <a:gs pos="5000">
                  <a:srgbClr val="002776"/>
                </a:gs>
                <a:gs pos="100000">
                  <a:srgbClr val="4B98FF"/>
                </a:gs>
              </a:gsLst>
              <a:lin ang="0" scaled="0"/>
            </a:gradFill>
            <a:ln w="12700" cap="flat">
              <a:noFill/>
              <a:miter lim="400000"/>
            </a:ln>
            <a:effectLst/>
          </p:spPr>
          <p:txBody>
            <a:bodyPr wrap="square" lIns="0" tIns="0" rIns="0" bIns="0" numCol="1" anchor="ctr">
              <a:noAutofit/>
            </a:bodyPr>
            <a:lstStyle/>
            <a:p>
              <a:pPr algn="ctr">
                <a:defRPr>
                  <a:latin typeface="+mn-lt"/>
                  <a:ea typeface="+mn-ea"/>
                  <a:cs typeface="+mn-cs"/>
                  <a:sym typeface="Arial"/>
                </a:defRPr>
              </a:pPr>
              <a:endParaRPr/>
            </a:p>
          </p:txBody>
        </p:sp>
        <p:sp>
          <p:nvSpPr>
            <p:cNvPr id="136" name="♦ References"/>
            <p:cNvSpPr txBox="1"/>
            <p:nvPr/>
          </p:nvSpPr>
          <p:spPr>
            <a:xfrm>
              <a:off x="72683" y="-1"/>
              <a:ext cx="9566959" cy="7975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3" tIns="68573" rIns="68573" bIns="68573" numCol="1" anchor="ctr">
              <a:spAutoFit/>
            </a:bodyPr>
            <a:lstStyle>
              <a:lvl1pPr algn="ctr">
                <a:defRPr sz="4500">
                  <a:solidFill>
                    <a:srgbClr val="FFFFFF"/>
                  </a:solidFill>
                  <a:latin typeface="Trebuchet MS"/>
                  <a:ea typeface="Trebuchet MS"/>
                  <a:cs typeface="Trebuchet MS"/>
                  <a:sym typeface="Trebuchet MS"/>
                </a:defRPr>
              </a:lvl1pPr>
            </a:lstStyle>
            <a:p>
              <a:r>
                <a:t>♦ References</a:t>
              </a:r>
            </a:p>
          </p:txBody>
        </p:sp>
      </p:grpSp>
      <p:sp>
        <p:nvSpPr>
          <p:cNvPr id="138" name="文本框 12"/>
          <p:cNvSpPr txBox="1"/>
          <p:nvPr/>
        </p:nvSpPr>
        <p:spPr>
          <a:xfrm>
            <a:off x="3368040" y="5441950"/>
            <a:ext cx="6567806" cy="65822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800">
                <a:latin typeface="+mn-lt"/>
                <a:ea typeface="+mn-ea"/>
                <a:cs typeface="+mn-cs"/>
                <a:sym typeface="Arial"/>
              </a:defRPr>
            </a:pPr>
            <a:r>
              <a:t>CT is a diagnostic imaging procedure that combines image formation using the interactions between X-rays and matter, data capture/conversion with high-end detector systems, and sophisticated algorithms to produce tomographic (cross-sectional) images. </a:t>
            </a:r>
            <a:r>
              <a:rPr b="1">
                <a:solidFill>
                  <a:schemeClr val="accent5"/>
                </a:solidFill>
              </a:rPr>
              <a:t>More than 70 million CT scans are performed every year in the US alone, and 300 million CT scans worldwide </a:t>
            </a:r>
            <a:r>
              <a:t>[Hsieh, 2003].</a:t>
            </a:r>
          </a:p>
          <a:p>
            <a:pPr algn="just">
              <a:defRPr sz="2800">
                <a:latin typeface="+mn-lt"/>
                <a:ea typeface="+mn-ea"/>
                <a:cs typeface="+mn-cs"/>
                <a:sym typeface="Arial"/>
              </a:defRPr>
            </a:pPr>
            <a:r>
              <a:t>Currently, CT-images mostly focuses on high dose, which produces clear images; however high dose CT scans often cause great and lasting pain to patients, e.g., DNA damage, bone destruction, cancer formation.</a:t>
            </a:r>
          </a:p>
        </p:txBody>
      </p:sp>
      <p:sp>
        <p:nvSpPr>
          <p:cNvPr id="139" name="文本框 3"/>
          <p:cNvSpPr txBox="1"/>
          <p:nvPr/>
        </p:nvSpPr>
        <p:spPr>
          <a:xfrm>
            <a:off x="2682875" y="21422994"/>
            <a:ext cx="3143250" cy="792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400">
                <a:latin typeface="+mn-lt"/>
                <a:ea typeface="+mn-ea"/>
                <a:cs typeface="+mn-cs"/>
                <a:sym typeface="Arial"/>
              </a:defRPr>
            </a:pPr>
            <a:r>
              <a:t>Fig 3: </a:t>
            </a:r>
            <a:br/>
            <a:r>
              <a:t>Normal Image</a:t>
            </a:r>
          </a:p>
        </p:txBody>
      </p:sp>
      <p:sp>
        <p:nvSpPr>
          <p:cNvPr id="140" name="文本框 1"/>
          <p:cNvSpPr txBox="1"/>
          <p:nvPr/>
        </p:nvSpPr>
        <p:spPr>
          <a:xfrm>
            <a:off x="381000" y="24155400"/>
            <a:ext cx="2443931" cy="11482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400">
                <a:latin typeface="+mn-lt"/>
                <a:ea typeface="+mn-ea"/>
                <a:cs typeface="+mn-cs"/>
                <a:sym typeface="Arial"/>
              </a:defRPr>
            </a:pPr>
            <a:r>
              <a:t>Fig 5: </a:t>
            </a:r>
            <a:br/>
            <a:r>
              <a:t>Low Resolution</a:t>
            </a:r>
          </a:p>
          <a:p>
            <a:pPr algn="ctr">
              <a:defRPr sz="2400">
                <a:latin typeface="+mn-lt"/>
                <a:ea typeface="+mn-ea"/>
                <a:cs typeface="+mn-cs"/>
                <a:sym typeface="Arial"/>
              </a:defRPr>
            </a:pPr>
            <a:r>
              <a:t>Image</a:t>
            </a:r>
          </a:p>
        </p:txBody>
      </p:sp>
      <p:sp>
        <p:nvSpPr>
          <p:cNvPr id="141" name="文本框 2"/>
          <p:cNvSpPr txBox="1"/>
          <p:nvPr/>
        </p:nvSpPr>
        <p:spPr>
          <a:xfrm>
            <a:off x="5426392" y="24161004"/>
            <a:ext cx="2425701" cy="792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400">
                <a:latin typeface="+mn-lt"/>
                <a:ea typeface="+mn-ea"/>
                <a:cs typeface="+mn-cs"/>
                <a:sym typeface="Arial"/>
              </a:defRPr>
            </a:pPr>
            <a:r>
              <a:t>Fig 6: </a:t>
            </a:r>
            <a:br/>
            <a:r>
              <a:t>Noise Image</a:t>
            </a:r>
          </a:p>
        </p:txBody>
      </p:sp>
      <p:sp>
        <p:nvSpPr>
          <p:cNvPr id="142" name="文本框 4"/>
          <p:cNvSpPr txBox="1"/>
          <p:nvPr/>
        </p:nvSpPr>
        <p:spPr>
          <a:xfrm>
            <a:off x="138430" y="40236139"/>
            <a:ext cx="10208895" cy="170540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just">
              <a:defRPr sz="2800" b="1">
                <a:solidFill>
                  <a:schemeClr val="accent5"/>
                </a:solidFill>
                <a:latin typeface="+mn-lt"/>
                <a:ea typeface="+mn-ea"/>
                <a:cs typeface="+mn-cs"/>
                <a:sym typeface="Arial"/>
              </a:defRPr>
            </a:pPr>
            <a:r>
              <a:t>Motivation:  I want to perform both deblurring and super resolution on low-dose CT images by using one AI neural network. My technology can provide high quality medical images for doctors and reduces the risk for patients.</a:t>
            </a:r>
          </a:p>
        </p:txBody>
      </p:sp>
      <p:grpSp>
        <p:nvGrpSpPr>
          <p:cNvPr id="145" name="Google Shape;124;p13"/>
          <p:cNvGrpSpPr/>
          <p:nvPr/>
        </p:nvGrpSpPr>
        <p:grpSpPr>
          <a:xfrm>
            <a:off x="312420" y="26906224"/>
            <a:ext cx="10201276" cy="797547"/>
            <a:chOff x="0" y="0"/>
            <a:chExt cx="10201275" cy="797545"/>
          </a:xfrm>
        </p:grpSpPr>
        <p:sp>
          <p:nvSpPr>
            <p:cNvPr id="143" name="矩形"/>
            <p:cNvSpPr/>
            <p:nvPr/>
          </p:nvSpPr>
          <p:spPr>
            <a:xfrm>
              <a:off x="0" y="47619"/>
              <a:ext cx="10201275" cy="702320"/>
            </a:xfrm>
            <a:prstGeom prst="rect">
              <a:avLst/>
            </a:prstGeom>
            <a:gradFill flip="none" rotWithShape="1">
              <a:gsLst>
                <a:gs pos="0">
                  <a:srgbClr val="002776"/>
                </a:gs>
                <a:gs pos="5000">
                  <a:srgbClr val="002776"/>
                </a:gs>
                <a:gs pos="100000">
                  <a:srgbClr val="4B98FF"/>
                </a:gs>
              </a:gsLst>
              <a:lin ang="0" scaled="0"/>
            </a:gradFill>
            <a:ln w="12700" cap="flat">
              <a:noFill/>
              <a:miter lim="400000"/>
            </a:ln>
            <a:effectLst/>
          </p:spPr>
          <p:txBody>
            <a:bodyPr wrap="square" lIns="0" tIns="0" rIns="0" bIns="0" numCol="1" anchor="ctr">
              <a:noAutofit/>
            </a:bodyPr>
            <a:lstStyle/>
            <a:p>
              <a:pPr algn="ctr">
                <a:defRPr>
                  <a:solidFill>
                    <a:srgbClr val="FFFFFF"/>
                  </a:solidFill>
                  <a:latin typeface="Trebuchet MS"/>
                  <a:ea typeface="Trebuchet MS"/>
                  <a:cs typeface="Trebuchet MS"/>
                  <a:sym typeface="Trebuchet MS"/>
                </a:defRPr>
              </a:pPr>
              <a:endParaRPr/>
            </a:p>
          </p:txBody>
        </p:sp>
        <p:sp>
          <p:nvSpPr>
            <p:cNvPr id="144" name="♦ Related Work:"/>
            <p:cNvSpPr txBox="1"/>
            <p:nvPr/>
          </p:nvSpPr>
          <p:spPr>
            <a:xfrm>
              <a:off x="68572" y="0"/>
              <a:ext cx="10064134" cy="7975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3" tIns="68573" rIns="68573" bIns="68573" numCol="1" anchor="ctr">
              <a:spAutoFit/>
            </a:bodyPr>
            <a:lstStyle>
              <a:lvl1pPr algn="ctr">
                <a:defRPr sz="4500">
                  <a:solidFill>
                    <a:srgbClr val="FFFFFF"/>
                  </a:solidFill>
                  <a:latin typeface="Trebuchet MS"/>
                  <a:ea typeface="Trebuchet MS"/>
                  <a:cs typeface="Trebuchet MS"/>
                  <a:sym typeface="Trebuchet MS"/>
                </a:defRPr>
              </a:lvl1pPr>
            </a:lstStyle>
            <a:p>
              <a:r>
                <a:t>♦ Related Work: </a:t>
              </a:r>
            </a:p>
          </p:txBody>
        </p:sp>
      </p:grpSp>
      <p:pic>
        <p:nvPicPr>
          <p:cNvPr id="146" name="图片 13" descr="图片 13"/>
          <p:cNvPicPr>
            <a:picLocks noChangeAspect="1"/>
          </p:cNvPicPr>
          <p:nvPr/>
        </p:nvPicPr>
        <p:blipFill>
          <a:blip r:embed="rId2"/>
          <a:stretch>
            <a:fillRect/>
          </a:stretch>
        </p:blipFill>
        <p:spPr>
          <a:xfrm>
            <a:off x="63500" y="33611182"/>
            <a:ext cx="2824484" cy="2006606"/>
          </a:xfrm>
          <a:prstGeom prst="rect">
            <a:avLst/>
          </a:prstGeom>
          <a:ln w="12700">
            <a:miter lim="400000"/>
          </a:ln>
        </p:spPr>
      </p:pic>
      <p:sp>
        <p:nvSpPr>
          <p:cNvPr id="147" name="文本框 8"/>
          <p:cNvSpPr txBox="1"/>
          <p:nvPr/>
        </p:nvSpPr>
        <p:spPr>
          <a:xfrm>
            <a:off x="2897504" y="28210510"/>
            <a:ext cx="7574916" cy="107600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marL="457200" indent="-317500">
              <a:lnSpc>
                <a:spcPct val="90000"/>
              </a:lnSpc>
              <a:buClr>
                <a:srgbClr val="000000"/>
              </a:buClr>
              <a:buSzPts val="2800"/>
              <a:buFont typeface="Arial"/>
              <a:buChar char="●"/>
              <a:defRPr sz="2800">
                <a:latin typeface="+mn-lt"/>
                <a:ea typeface="+mn-ea"/>
                <a:cs typeface="+mn-cs"/>
                <a:sym typeface="Arial"/>
              </a:defRPr>
            </a:pPr>
            <a:r>
              <a:t>Conventional Methods</a:t>
            </a:r>
          </a:p>
          <a:p>
            <a:pPr marL="914400" lvl="1" indent="-317500">
              <a:lnSpc>
                <a:spcPct val="90000"/>
              </a:lnSpc>
              <a:buClr>
                <a:srgbClr val="000000"/>
              </a:buClr>
              <a:buSzPts val="2800"/>
              <a:buFont typeface="Arial"/>
              <a:buChar char="●"/>
              <a:defRPr sz="2800">
                <a:latin typeface="+mn-lt"/>
                <a:ea typeface="+mn-ea"/>
                <a:cs typeface="+mn-cs"/>
                <a:sym typeface="Arial"/>
              </a:defRPr>
            </a:pPr>
            <a:r>
              <a:t>Deblurring: Each CT-machine has its own defect, yet the filter will do the same operation no matter what the defect is. So the result might be not well.</a:t>
            </a:r>
          </a:p>
          <a:p>
            <a:pPr marL="914400" lvl="1" indent="-317500">
              <a:lnSpc>
                <a:spcPct val="90000"/>
              </a:lnSpc>
              <a:buClr>
                <a:srgbClr val="000000"/>
              </a:buClr>
              <a:buSzPts val="2800"/>
              <a:buFont typeface="Arial"/>
              <a:buChar char="●"/>
              <a:defRPr sz="2800">
                <a:latin typeface="+mn-lt"/>
                <a:ea typeface="+mn-ea"/>
                <a:cs typeface="+mn-cs"/>
                <a:sym typeface="Arial"/>
              </a:defRPr>
            </a:pPr>
            <a:r>
              <a:t>Super Resolution: Interpolation would be used. However, because interpolation just takes the average of surrounding pixels, important information is often lost. </a:t>
            </a:r>
          </a:p>
          <a:p>
            <a:pPr marL="914400" lvl="1" indent="-317500">
              <a:lnSpc>
                <a:spcPct val="90000"/>
              </a:lnSpc>
              <a:buClr>
                <a:srgbClr val="000000"/>
              </a:buClr>
              <a:buSzPts val="2800"/>
              <a:buFont typeface="Arial"/>
              <a:buChar char="●"/>
              <a:defRPr sz="2800">
                <a:latin typeface="+mn-lt"/>
                <a:ea typeface="+mn-ea"/>
                <a:cs typeface="+mn-cs"/>
                <a:sym typeface="Arial"/>
              </a:defRPr>
            </a:pPr>
            <a:endParaRPr/>
          </a:p>
          <a:p>
            <a:pPr marL="457200" indent="-317500">
              <a:lnSpc>
                <a:spcPct val="90000"/>
              </a:lnSpc>
              <a:buClr>
                <a:srgbClr val="000000"/>
              </a:buClr>
              <a:buSzPts val="2800"/>
              <a:buFont typeface="Arial"/>
              <a:buChar char="●"/>
              <a:defRPr sz="2800">
                <a:latin typeface="+mn-lt"/>
                <a:ea typeface="+mn-ea"/>
                <a:cs typeface="+mn-cs"/>
                <a:sym typeface="Arial"/>
              </a:defRPr>
            </a:pPr>
            <a:endParaRPr/>
          </a:p>
          <a:p>
            <a:pPr marL="457200" indent="-317500">
              <a:lnSpc>
                <a:spcPct val="90000"/>
              </a:lnSpc>
              <a:buClr>
                <a:srgbClr val="000000"/>
              </a:buClr>
              <a:buSzPts val="2800"/>
              <a:buFont typeface="Arial"/>
              <a:buChar char="●"/>
              <a:defRPr sz="2800">
                <a:latin typeface="+mn-lt"/>
                <a:ea typeface="+mn-ea"/>
                <a:cs typeface="+mn-cs"/>
                <a:sym typeface="Arial"/>
              </a:defRPr>
            </a:pPr>
            <a:endParaRPr/>
          </a:p>
          <a:p>
            <a:pPr marL="457200" indent="-317500">
              <a:lnSpc>
                <a:spcPct val="90000"/>
              </a:lnSpc>
              <a:buClr>
                <a:srgbClr val="000000"/>
              </a:buClr>
              <a:buSzPts val="2800"/>
              <a:buFont typeface="Arial"/>
              <a:buChar char="●"/>
              <a:defRPr sz="2800">
                <a:latin typeface="+mn-lt"/>
                <a:ea typeface="+mn-ea"/>
                <a:cs typeface="+mn-cs"/>
                <a:sym typeface="Arial"/>
              </a:defRPr>
            </a:pPr>
            <a:r>
              <a:t>Deep Learning Methods</a:t>
            </a:r>
          </a:p>
          <a:p>
            <a:pPr marL="914400" lvl="1" indent="-317500">
              <a:lnSpc>
                <a:spcPct val="90000"/>
              </a:lnSpc>
              <a:buClr>
                <a:srgbClr val="000000"/>
              </a:buClr>
              <a:buSzPts val="2800"/>
              <a:buFont typeface="Arial"/>
              <a:buChar char="●"/>
              <a:defRPr sz="2800">
                <a:latin typeface="+mn-lt"/>
                <a:ea typeface="+mn-ea"/>
                <a:cs typeface="+mn-cs"/>
                <a:sym typeface="Arial"/>
              </a:defRPr>
            </a:pPr>
            <a:r>
              <a:t>Deep learning methods consist of convolutional kernels, and each kernel learns certain features of an image. However, most of the network is designed to solve a problem and therefore often fails on other tasks [You, 2019, CT]. </a:t>
            </a:r>
          </a:p>
          <a:p>
            <a:pPr marL="457200" indent="-317500">
              <a:lnSpc>
                <a:spcPct val="90000"/>
              </a:lnSpc>
              <a:buClr>
                <a:srgbClr val="000000"/>
              </a:buClr>
              <a:buSzPts val="2800"/>
              <a:buFont typeface="Arial"/>
              <a:buChar char="●"/>
              <a:defRPr sz="2800">
                <a:latin typeface="+mn-lt"/>
                <a:ea typeface="+mn-ea"/>
                <a:cs typeface="+mn-cs"/>
                <a:sym typeface="Arial"/>
              </a:defRPr>
            </a:pPr>
            <a:endParaRPr/>
          </a:p>
          <a:p>
            <a:pPr marL="457200" indent="-317500">
              <a:lnSpc>
                <a:spcPct val="90000"/>
              </a:lnSpc>
              <a:buClr>
                <a:srgbClr val="000000"/>
              </a:buClr>
              <a:buSzPts val="2800"/>
              <a:buFont typeface="Arial"/>
              <a:buChar char="●"/>
              <a:defRPr sz="2800">
                <a:latin typeface="+mn-lt"/>
                <a:ea typeface="+mn-ea"/>
                <a:cs typeface="+mn-cs"/>
                <a:sym typeface="Arial"/>
              </a:defRPr>
            </a:pPr>
            <a:endParaRPr/>
          </a:p>
          <a:p>
            <a:pPr marL="457200" indent="-317500">
              <a:lnSpc>
                <a:spcPct val="90000"/>
              </a:lnSpc>
              <a:buClr>
                <a:srgbClr val="000000"/>
              </a:buClr>
              <a:buSzPts val="2800"/>
              <a:buFont typeface="Arial"/>
              <a:buChar char="●"/>
              <a:defRPr sz="2800">
                <a:latin typeface="+mn-lt"/>
                <a:ea typeface="+mn-ea"/>
                <a:cs typeface="+mn-cs"/>
                <a:sym typeface="Arial"/>
              </a:defRPr>
            </a:pPr>
            <a:endParaRPr/>
          </a:p>
          <a:p>
            <a:pPr marL="457200" indent="-317500">
              <a:lnSpc>
                <a:spcPct val="90000"/>
              </a:lnSpc>
              <a:buClr>
                <a:srgbClr val="000000"/>
              </a:buClr>
              <a:buSzPts val="2800"/>
              <a:buFont typeface="Arial"/>
              <a:buChar char="●"/>
              <a:defRPr sz="2800">
                <a:latin typeface="+mn-lt"/>
                <a:ea typeface="+mn-ea"/>
                <a:cs typeface="+mn-cs"/>
                <a:sym typeface="Arial"/>
              </a:defRPr>
            </a:pPr>
            <a:r>
              <a:t>U-net</a:t>
            </a:r>
          </a:p>
          <a:p>
            <a:pPr marL="914400" lvl="1" indent="-317500">
              <a:lnSpc>
                <a:spcPct val="90000"/>
              </a:lnSpc>
              <a:buClr>
                <a:srgbClr val="000000"/>
              </a:buClr>
              <a:buSzPts val="2800"/>
              <a:buFont typeface="Arial"/>
              <a:buChar char="●"/>
              <a:defRPr sz="2800">
                <a:latin typeface="+mn-lt"/>
                <a:ea typeface="+mn-ea"/>
                <a:cs typeface="+mn-cs"/>
                <a:sym typeface="Arial"/>
              </a:defRPr>
            </a:pPr>
            <a:r>
              <a:t>U-net is one of the established networks in the area of medical imaging segmentation. The structure looks like a “U” since the information is pressed and folded back again.</a:t>
            </a:r>
          </a:p>
        </p:txBody>
      </p:sp>
      <p:sp>
        <p:nvSpPr>
          <p:cNvPr id="148" name="文本框 17"/>
          <p:cNvSpPr txBox="1"/>
          <p:nvPr/>
        </p:nvSpPr>
        <p:spPr>
          <a:xfrm>
            <a:off x="11273784" y="5227321"/>
            <a:ext cx="11722110" cy="4862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a:latin typeface="+mn-lt"/>
                <a:ea typeface="+mn-ea"/>
                <a:cs typeface="+mn-cs"/>
                <a:sym typeface="Arial"/>
              </a:defRPr>
            </a:lvl1pPr>
          </a:lstStyle>
          <a:p>
            <a:r>
              <a:t>Dense connection model is widely used in the CV tasks in recent years. </a:t>
            </a:r>
          </a:p>
        </p:txBody>
      </p:sp>
      <p:sp>
        <p:nvSpPr>
          <p:cNvPr id="149" name="文本框 20"/>
          <p:cNvSpPr txBox="1"/>
          <p:nvPr/>
        </p:nvSpPr>
        <p:spPr>
          <a:xfrm>
            <a:off x="11991974" y="12414944"/>
            <a:ext cx="10780395" cy="792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400">
                <a:latin typeface="+mn-lt"/>
                <a:ea typeface="+mn-ea"/>
                <a:cs typeface="+mn-cs"/>
                <a:sym typeface="Arial"/>
              </a:defRPr>
            </a:lvl1pPr>
          </a:lstStyle>
          <a:p>
            <a:r>
              <a:rPr dirty="0"/>
              <a:t>Fig 11: PSNR/SSIM comparison on dense connection models (Dataset: Set5, Set14, and Urban100)</a:t>
            </a:r>
          </a:p>
        </p:txBody>
      </p:sp>
      <p:sp>
        <p:nvSpPr>
          <p:cNvPr id="150" name="文本框 35"/>
          <p:cNvSpPr txBox="1"/>
          <p:nvPr/>
        </p:nvSpPr>
        <p:spPr>
          <a:xfrm>
            <a:off x="11282678" y="13074073"/>
            <a:ext cx="12091670" cy="18158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8" tIns="45718" rIns="45718" bIns="45718">
            <a:spAutoFit/>
          </a:bodyPr>
          <a:lstStyle/>
          <a:p>
            <a:pPr>
              <a:defRPr sz="2800" b="1">
                <a:solidFill>
                  <a:schemeClr val="accent5"/>
                </a:solidFill>
                <a:latin typeface="+mn-lt"/>
                <a:ea typeface="+mn-ea"/>
                <a:cs typeface="+mn-cs"/>
                <a:sym typeface="Arial"/>
              </a:defRPr>
            </a:pPr>
            <a:r>
              <a:t>Residual Dense Network (RDN) is designed specifically for image super resolution and has reached state of the art (SOTA).</a:t>
            </a:r>
            <a:r>
              <a:rPr>
                <a:effectLst>
                  <a:outerShdw blurRad="38100" dist="19050" dir="2700000" rotWithShape="0">
                    <a:srgbClr val="000000">
                      <a:alpha val="40000"/>
                    </a:srgbClr>
                  </a:outerShdw>
                </a:effectLst>
              </a:rPr>
              <a:t> </a:t>
            </a:r>
            <a:r>
              <a:t>I will first apply RDN and revised RDN to simultaneously solve blurred and low resolution problems in CT images. </a:t>
            </a:r>
          </a:p>
        </p:txBody>
      </p:sp>
      <p:pic>
        <p:nvPicPr>
          <p:cNvPr id="151" name="图片 37" descr="图片 37"/>
          <p:cNvPicPr>
            <a:picLocks noChangeAspect="1"/>
          </p:cNvPicPr>
          <p:nvPr/>
        </p:nvPicPr>
        <p:blipFill>
          <a:blip r:embed="rId3"/>
          <a:srcRect b="20265"/>
          <a:stretch>
            <a:fillRect/>
          </a:stretch>
        </p:blipFill>
        <p:spPr>
          <a:xfrm>
            <a:off x="23202900" y="7026278"/>
            <a:ext cx="9756775" cy="2274571"/>
          </a:xfrm>
          <a:prstGeom prst="rect">
            <a:avLst/>
          </a:prstGeom>
          <a:ln w="12700">
            <a:miter lim="400000"/>
          </a:ln>
        </p:spPr>
      </p:pic>
      <p:grpSp>
        <p:nvGrpSpPr>
          <p:cNvPr id="154" name="Google Shape;90;p13"/>
          <p:cNvGrpSpPr/>
          <p:nvPr/>
        </p:nvGrpSpPr>
        <p:grpSpPr>
          <a:xfrm>
            <a:off x="11175363" y="14774330"/>
            <a:ext cx="22038870" cy="809675"/>
            <a:chOff x="0" y="0"/>
            <a:chExt cx="22038868" cy="809673"/>
          </a:xfrm>
        </p:grpSpPr>
        <p:sp>
          <p:nvSpPr>
            <p:cNvPr id="152" name="矩形"/>
            <p:cNvSpPr/>
            <p:nvPr/>
          </p:nvSpPr>
          <p:spPr>
            <a:xfrm>
              <a:off x="-1" y="60489"/>
              <a:ext cx="22038869" cy="688704"/>
            </a:xfrm>
            <a:prstGeom prst="rect">
              <a:avLst/>
            </a:prstGeom>
            <a:gradFill flip="none" rotWithShape="1">
              <a:gsLst>
                <a:gs pos="0">
                  <a:srgbClr val="002776"/>
                </a:gs>
                <a:gs pos="11000">
                  <a:srgbClr val="002776"/>
                </a:gs>
                <a:gs pos="100000">
                  <a:srgbClr val="4B98FF"/>
                </a:gs>
              </a:gsLst>
              <a:lin ang="0" scaled="0"/>
            </a:gradFill>
            <a:ln w="12700" cap="flat">
              <a:noFill/>
              <a:miter lim="400000"/>
            </a:ln>
            <a:effectLst/>
          </p:spPr>
          <p:txBody>
            <a:bodyPr wrap="square" lIns="0" tIns="0" rIns="0" bIns="0" numCol="1" anchor="ctr">
              <a:noAutofit/>
            </a:bodyPr>
            <a:lstStyle/>
            <a:p>
              <a:pPr algn="ctr">
                <a:defRPr>
                  <a:solidFill>
                    <a:srgbClr val="FFFFFF"/>
                  </a:solidFill>
                  <a:latin typeface="Trebuchet MS"/>
                  <a:ea typeface="Trebuchet MS"/>
                  <a:cs typeface="Trebuchet MS"/>
                  <a:sym typeface="Trebuchet MS"/>
                </a:defRPr>
              </a:pPr>
              <a:endParaRPr/>
            </a:p>
          </p:txBody>
        </p:sp>
        <p:sp>
          <p:nvSpPr>
            <p:cNvPr id="153" name="♦ Data &amp; Experiment Setup"/>
            <p:cNvSpPr txBox="1"/>
            <p:nvPr/>
          </p:nvSpPr>
          <p:spPr>
            <a:xfrm>
              <a:off x="67243" y="0"/>
              <a:ext cx="21904380" cy="80967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3" tIns="68573" rIns="68573" bIns="68573" numCol="1" anchor="ctr">
              <a:noAutofit/>
            </a:bodyPr>
            <a:lstStyle/>
            <a:p>
              <a:pPr algn="ctr">
                <a:defRPr sz="4500">
                  <a:solidFill>
                    <a:srgbClr val="FFFFFF"/>
                  </a:solidFill>
                  <a:latin typeface="Trebuchet MS"/>
                  <a:ea typeface="Trebuchet MS"/>
                  <a:cs typeface="Trebuchet MS"/>
                  <a:sym typeface="Trebuchet MS"/>
                </a:defRPr>
              </a:pPr>
              <a:r>
                <a:rPr dirty="0"/>
                <a:t>♦ Data </a:t>
              </a:r>
              <a:r>
                <a:rPr dirty="0">
                  <a:latin typeface="+mn-lt"/>
                  <a:ea typeface="+mn-ea"/>
                  <a:cs typeface="+mn-cs"/>
                  <a:sym typeface="Arial"/>
                </a:rPr>
                <a:t>&amp;</a:t>
              </a:r>
              <a:r>
                <a:rPr dirty="0"/>
                <a:t> Experiment Setup</a:t>
              </a:r>
            </a:p>
          </p:txBody>
        </p:sp>
      </p:grpSp>
      <p:pic>
        <p:nvPicPr>
          <p:cNvPr id="155" name="图片 22" descr="图片 22"/>
          <p:cNvPicPr>
            <a:picLocks noChangeAspect="1"/>
          </p:cNvPicPr>
          <p:nvPr/>
        </p:nvPicPr>
        <p:blipFill>
          <a:blip r:embed="rId4"/>
          <a:stretch>
            <a:fillRect/>
          </a:stretch>
        </p:blipFill>
        <p:spPr>
          <a:xfrm rot="16200000">
            <a:off x="26685239" y="6596383"/>
            <a:ext cx="2919731" cy="9402446"/>
          </a:xfrm>
          <a:prstGeom prst="rect">
            <a:avLst/>
          </a:prstGeom>
          <a:ln w="12700">
            <a:miter lim="400000"/>
          </a:ln>
        </p:spPr>
      </p:pic>
      <p:sp>
        <p:nvSpPr>
          <p:cNvPr id="156" name="文本框 10"/>
          <p:cNvSpPr txBox="1"/>
          <p:nvPr/>
        </p:nvSpPr>
        <p:spPr>
          <a:xfrm>
            <a:off x="22388830" y="15607031"/>
            <a:ext cx="11010901" cy="1705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b="1">
                <a:latin typeface="+mn-lt"/>
                <a:ea typeface="+mn-ea"/>
                <a:cs typeface="+mn-cs"/>
                <a:sym typeface="Arial"/>
              </a:defRPr>
            </a:pPr>
            <a:r>
              <a:t>Environment setting</a:t>
            </a:r>
          </a:p>
          <a:p>
            <a:pPr marL="457200" indent="-457200">
              <a:buClr>
                <a:srgbClr val="000000"/>
              </a:buClr>
              <a:buSzPct val="100000"/>
              <a:buFont typeface="Arial"/>
              <a:buChar char="•"/>
              <a:defRPr sz="2800">
                <a:latin typeface="+mn-lt"/>
                <a:ea typeface="+mn-ea"/>
                <a:cs typeface="+mn-cs"/>
                <a:sym typeface="Arial"/>
              </a:defRPr>
            </a:pPr>
            <a:r>
              <a:t>Programming tools: Python / Tensorflow</a:t>
            </a:r>
          </a:p>
          <a:p>
            <a:pPr marL="457200" indent="-457200">
              <a:buClr>
                <a:srgbClr val="000000"/>
              </a:buClr>
              <a:buSzPct val="100000"/>
              <a:buFont typeface="Arial"/>
              <a:buChar char="•"/>
              <a:defRPr sz="2800">
                <a:latin typeface="+mn-lt"/>
                <a:ea typeface="+mn-ea"/>
                <a:cs typeface="+mn-cs"/>
                <a:sym typeface="Arial"/>
              </a:defRPr>
            </a:pPr>
            <a:r>
              <a:t>Computational Resource: Nvidia K80 / T4, Storage 57G, Google Colab Pro+</a:t>
            </a:r>
          </a:p>
        </p:txBody>
      </p:sp>
      <p:grpSp>
        <p:nvGrpSpPr>
          <p:cNvPr id="159" name="Google Shape;126;p13"/>
          <p:cNvGrpSpPr/>
          <p:nvPr/>
        </p:nvGrpSpPr>
        <p:grpSpPr>
          <a:xfrm>
            <a:off x="33786446" y="4530096"/>
            <a:ext cx="9977756" cy="797547"/>
            <a:chOff x="0" y="0"/>
            <a:chExt cx="9977755" cy="797545"/>
          </a:xfrm>
        </p:grpSpPr>
        <p:sp>
          <p:nvSpPr>
            <p:cNvPr id="157" name="矩形"/>
            <p:cNvSpPr/>
            <p:nvPr/>
          </p:nvSpPr>
          <p:spPr>
            <a:xfrm>
              <a:off x="0" y="47614"/>
              <a:ext cx="9977756" cy="702320"/>
            </a:xfrm>
            <a:prstGeom prst="rect">
              <a:avLst/>
            </a:prstGeom>
            <a:gradFill flip="none" rotWithShape="1">
              <a:gsLst>
                <a:gs pos="0">
                  <a:srgbClr val="002776"/>
                </a:gs>
                <a:gs pos="5000">
                  <a:srgbClr val="002776"/>
                </a:gs>
                <a:gs pos="100000">
                  <a:srgbClr val="4B98FF"/>
                </a:gs>
              </a:gsLst>
              <a:lin ang="0" scaled="0"/>
            </a:gradFill>
            <a:ln w="12700" cap="flat">
              <a:noFill/>
              <a:miter lim="400000"/>
            </a:ln>
            <a:effectLst/>
          </p:spPr>
          <p:txBody>
            <a:bodyPr wrap="square" lIns="0" tIns="0" rIns="0" bIns="0" numCol="1" anchor="ctr">
              <a:noAutofit/>
            </a:bodyPr>
            <a:lstStyle/>
            <a:p>
              <a:pPr algn="ctr">
                <a:defRPr>
                  <a:solidFill>
                    <a:srgbClr val="FFFFFF"/>
                  </a:solidFill>
                  <a:latin typeface="Trebuchet MS"/>
                  <a:ea typeface="Trebuchet MS"/>
                  <a:cs typeface="Trebuchet MS"/>
                  <a:sym typeface="Trebuchet MS"/>
                </a:defRPr>
              </a:pPr>
              <a:endParaRPr/>
            </a:p>
          </p:txBody>
        </p:sp>
        <p:sp>
          <p:nvSpPr>
            <p:cNvPr id="158" name="♦ Achievement"/>
            <p:cNvSpPr txBox="1"/>
            <p:nvPr/>
          </p:nvSpPr>
          <p:spPr>
            <a:xfrm>
              <a:off x="74819" y="-1"/>
              <a:ext cx="9828116" cy="797547"/>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68573" tIns="68573" rIns="68573" bIns="68573" numCol="1" anchor="ctr">
              <a:spAutoFit/>
            </a:bodyPr>
            <a:lstStyle/>
            <a:p>
              <a:pPr algn="ctr">
                <a:defRPr sz="4500">
                  <a:solidFill>
                    <a:srgbClr val="FFFFFF"/>
                  </a:solidFill>
                  <a:latin typeface="Trebuchet MS"/>
                  <a:ea typeface="Trebuchet MS"/>
                  <a:cs typeface="Trebuchet MS"/>
                  <a:sym typeface="Trebuchet MS"/>
                </a:defRPr>
              </a:pPr>
              <a:r>
                <a:t>♦ Application</a:t>
              </a:r>
            </a:p>
          </p:txBody>
        </p:sp>
      </p:grpSp>
      <p:sp>
        <p:nvSpPr>
          <p:cNvPr id="160" name="文本框 43"/>
          <p:cNvSpPr txBox="1"/>
          <p:nvPr/>
        </p:nvSpPr>
        <p:spPr>
          <a:xfrm>
            <a:off x="22388830" y="17369260"/>
            <a:ext cx="11015349" cy="8926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a:latin typeface="+mn-lt"/>
                <a:ea typeface="+mn-ea"/>
                <a:cs typeface="+mn-cs"/>
                <a:sym typeface="Arial"/>
              </a:defRPr>
            </a:lvl1pPr>
          </a:lstStyle>
          <a:p>
            <a:r>
              <a:t>Because the U-net structure’s output size is the same as the input size, the training input is first down resolution then up resolution.</a:t>
            </a:r>
          </a:p>
        </p:txBody>
      </p:sp>
      <p:pic>
        <p:nvPicPr>
          <p:cNvPr id="161" name="图片 9" descr="图片 9"/>
          <p:cNvPicPr>
            <a:picLocks noChangeAspect="1"/>
          </p:cNvPicPr>
          <p:nvPr/>
        </p:nvPicPr>
        <p:blipFill>
          <a:blip r:embed="rId5"/>
          <a:stretch>
            <a:fillRect/>
          </a:stretch>
        </p:blipFill>
        <p:spPr>
          <a:xfrm>
            <a:off x="33888678" y="11155474"/>
            <a:ext cx="5046981" cy="3745231"/>
          </a:xfrm>
          <a:prstGeom prst="rect">
            <a:avLst/>
          </a:prstGeom>
          <a:ln w="12700">
            <a:miter lim="400000"/>
          </a:ln>
        </p:spPr>
      </p:pic>
      <p:pic>
        <p:nvPicPr>
          <p:cNvPr id="162" name="图片 15" descr="图片 15"/>
          <p:cNvPicPr>
            <a:picLocks noChangeAspect="1"/>
          </p:cNvPicPr>
          <p:nvPr/>
        </p:nvPicPr>
        <p:blipFill>
          <a:blip r:embed="rId6"/>
          <a:srcRect l="4973" t="4973" r="4972" b="4973"/>
          <a:stretch>
            <a:fillRect/>
          </a:stretch>
        </p:blipFill>
        <p:spPr>
          <a:xfrm>
            <a:off x="203912" y="5452741"/>
            <a:ext cx="3079121" cy="3079122"/>
          </a:xfrm>
          <a:prstGeom prst="rect">
            <a:avLst/>
          </a:prstGeom>
          <a:ln w="12700">
            <a:miter lim="400000"/>
          </a:ln>
        </p:spPr>
      </p:pic>
      <p:pic>
        <p:nvPicPr>
          <p:cNvPr id="163" name="图片 19" descr="图片 19"/>
          <p:cNvPicPr>
            <a:picLocks noChangeAspect="1"/>
          </p:cNvPicPr>
          <p:nvPr/>
        </p:nvPicPr>
        <p:blipFill>
          <a:blip r:embed="rId7"/>
          <a:stretch>
            <a:fillRect/>
          </a:stretch>
        </p:blipFill>
        <p:spPr>
          <a:xfrm>
            <a:off x="187323" y="9256393"/>
            <a:ext cx="3095627" cy="3095631"/>
          </a:xfrm>
          <a:prstGeom prst="rect">
            <a:avLst/>
          </a:prstGeom>
          <a:ln w="12700">
            <a:miter lim="400000"/>
          </a:ln>
        </p:spPr>
      </p:pic>
      <p:pic>
        <p:nvPicPr>
          <p:cNvPr id="164" name="图片 36" descr="图片 36"/>
          <p:cNvPicPr>
            <a:picLocks noChangeAspect="1"/>
          </p:cNvPicPr>
          <p:nvPr/>
        </p:nvPicPr>
        <p:blipFill>
          <a:blip r:embed="rId8"/>
          <a:srcRect l="4880" t="5564" r="4885" b="5563"/>
          <a:stretch>
            <a:fillRect/>
          </a:stretch>
        </p:blipFill>
        <p:spPr>
          <a:xfrm>
            <a:off x="2760980" y="23511509"/>
            <a:ext cx="2459832" cy="2401492"/>
          </a:xfrm>
          <a:custGeom>
            <a:avLst/>
            <a:gdLst/>
            <a:ahLst/>
            <a:cxnLst>
              <a:cxn ang="0">
                <a:pos x="wd2" y="hd2"/>
              </a:cxn>
              <a:cxn ang="5400000">
                <a:pos x="wd2" y="hd2"/>
              </a:cxn>
              <a:cxn ang="10800000">
                <a:pos x="wd2" y="hd2"/>
              </a:cxn>
              <a:cxn ang="16200000">
                <a:pos x="wd2" y="hd2"/>
              </a:cxn>
            </a:cxnLst>
            <a:rect l="0" t="0" r="r" b="b"/>
            <a:pathLst>
              <a:path w="21600" h="21600" extrusionOk="0">
                <a:moveTo>
                  <a:pt x="4454" y="0"/>
                </a:moveTo>
                <a:lnTo>
                  <a:pt x="0" y="4523"/>
                </a:lnTo>
                <a:lnTo>
                  <a:pt x="0" y="21600"/>
                </a:lnTo>
                <a:lnTo>
                  <a:pt x="16913" y="21600"/>
                </a:lnTo>
                <a:lnTo>
                  <a:pt x="21600" y="16738"/>
                </a:lnTo>
                <a:lnTo>
                  <a:pt x="21600" y="0"/>
                </a:lnTo>
                <a:lnTo>
                  <a:pt x="4454" y="0"/>
                </a:lnTo>
                <a:close/>
              </a:path>
            </a:pathLst>
          </a:custGeom>
          <a:ln w="12700">
            <a:miter lim="400000"/>
          </a:ln>
        </p:spPr>
      </p:pic>
      <p:pic>
        <p:nvPicPr>
          <p:cNvPr id="165" name="图片 38" descr="图片 38"/>
          <p:cNvPicPr>
            <a:picLocks noChangeAspect="1"/>
          </p:cNvPicPr>
          <p:nvPr/>
        </p:nvPicPr>
        <p:blipFill>
          <a:blip r:embed="rId9"/>
          <a:srcRect l="2293" t="3016" r="2300" b="3021"/>
          <a:stretch>
            <a:fillRect/>
          </a:stretch>
        </p:blipFill>
        <p:spPr>
          <a:xfrm>
            <a:off x="705484" y="20883879"/>
            <a:ext cx="2464992" cy="2405858"/>
          </a:xfrm>
          <a:custGeom>
            <a:avLst/>
            <a:gdLst/>
            <a:ahLst/>
            <a:cxnLst>
              <a:cxn ang="0">
                <a:pos x="wd2" y="hd2"/>
              </a:cxn>
              <a:cxn ang="5400000">
                <a:pos x="wd2" y="hd2"/>
              </a:cxn>
              <a:cxn ang="10800000">
                <a:pos x="wd2" y="hd2"/>
              </a:cxn>
              <a:cxn ang="16200000">
                <a:pos x="wd2" y="hd2"/>
              </a:cxn>
            </a:cxnLst>
            <a:rect l="0" t="0" r="r" b="b"/>
            <a:pathLst>
              <a:path w="21600" h="21600" extrusionOk="0">
                <a:moveTo>
                  <a:pt x="4455" y="0"/>
                </a:moveTo>
                <a:lnTo>
                  <a:pt x="0" y="4525"/>
                </a:lnTo>
                <a:lnTo>
                  <a:pt x="0" y="21600"/>
                </a:lnTo>
                <a:lnTo>
                  <a:pt x="16912" y="21600"/>
                </a:lnTo>
                <a:lnTo>
                  <a:pt x="21600" y="16743"/>
                </a:lnTo>
                <a:lnTo>
                  <a:pt x="21600" y="0"/>
                </a:lnTo>
                <a:lnTo>
                  <a:pt x="4455" y="0"/>
                </a:lnTo>
                <a:close/>
              </a:path>
            </a:pathLst>
          </a:custGeom>
          <a:ln w="12700">
            <a:miter lim="400000"/>
          </a:ln>
        </p:spPr>
      </p:pic>
      <p:pic>
        <p:nvPicPr>
          <p:cNvPr id="166" name="图片 39" descr="图片 39"/>
          <p:cNvPicPr>
            <a:picLocks noChangeAspect="1"/>
          </p:cNvPicPr>
          <p:nvPr/>
        </p:nvPicPr>
        <p:blipFill>
          <a:blip r:embed="rId10"/>
          <a:srcRect l="2083" t="3156" r="2782" b="3153"/>
          <a:stretch>
            <a:fillRect/>
          </a:stretch>
        </p:blipFill>
        <p:spPr>
          <a:xfrm>
            <a:off x="5787390" y="20817204"/>
            <a:ext cx="2339976" cy="2284811"/>
          </a:xfrm>
          <a:custGeom>
            <a:avLst/>
            <a:gdLst/>
            <a:ahLst/>
            <a:cxnLst>
              <a:cxn ang="0">
                <a:pos x="wd2" y="hd2"/>
              </a:cxn>
              <a:cxn ang="5400000">
                <a:pos x="wd2" y="hd2"/>
              </a:cxn>
              <a:cxn ang="10800000">
                <a:pos x="wd2" y="hd2"/>
              </a:cxn>
              <a:cxn ang="16200000">
                <a:pos x="wd2" y="hd2"/>
              </a:cxn>
            </a:cxnLst>
            <a:rect l="0" t="0" r="r" b="b"/>
            <a:pathLst>
              <a:path w="21600" h="21600" extrusionOk="0">
                <a:moveTo>
                  <a:pt x="4458" y="0"/>
                </a:moveTo>
                <a:lnTo>
                  <a:pt x="0" y="4525"/>
                </a:lnTo>
                <a:lnTo>
                  <a:pt x="0" y="21600"/>
                </a:lnTo>
                <a:lnTo>
                  <a:pt x="16911" y="21600"/>
                </a:lnTo>
                <a:lnTo>
                  <a:pt x="21600" y="16741"/>
                </a:lnTo>
                <a:lnTo>
                  <a:pt x="21600" y="0"/>
                </a:lnTo>
                <a:lnTo>
                  <a:pt x="4458" y="0"/>
                </a:lnTo>
                <a:close/>
              </a:path>
            </a:pathLst>
          </a:custGeom>
          <a:ln w="12700">
            <a:miter lim="400000"/>
          </a:ln>
        </p:spPr>
      </p:pic>
      <p:pic>
        <p:nvPicPr>
          <p:cNvPr id="167" name="图片 45" descr="图片 45"/>
          <p:cNvPicPr>
            <a:picLocks noChangeAspect="1"/>
          </p:cNvPicPr>
          <p:nvPr/>
        </p:nvPicPr>
        <p:blipFill>
          <a:blip r:embed="rId11"/>
          <a:stretch>
            <a:fillRect/>
          </a:stretch>
        </p:blipFill>
        <p:spPr>
          <a:xfrm>
            <a:off x="11922124" y="5659630"/>
            <a:ext cx="10585451" cy="3415666"/>
          </a:xfrm>
          <a:prstGeom prst="rect">
            <a:avLst/>
          </a:prstGeom>
          <a:ln w="12700">
            <a:miter lim="400000"/>
          </a:ln>
        </p:spPr>
      </p:pic>
      <p:pic>
        <p:nvPicPr>
          <p:cNvPr id="168" name="图片 46" descr="图片 46"/>
          <p:cNvPicPr>
            <a:picLocks noChangeAspect="1"/>
          </p:cNvPicPr>
          <p:nvPr/>
        </p:nvPicPr>
        <p:blipFill>
          <a:blip r:embed="rId12"/>
          <a:stretch>
            <a:fillRect/>
          </a:stretch>
        </p:blipFill>
        <p:spPr>
          <a:xfrm>
            <a:off x="11202667" y="15796263"/>
            <a:ext cx="2256796" cy="2256791"/>
          </a:xfrm>
          <a:prstGeom prst="rect">
            <a:avLst/>
          </a:prstGeom>
          <a:ln w="12700">
            <a:miter lim="400000"/>
          </a:ln>
        </p:spPr>
      </p:pic>
      <p:pic>
        <p:nvPicPr>
          <p:cNvPr id="169" name="图片 47" descr="图片 47"/>
          <p:cNvPicPr>
            <a:picLocks noChangeAspect="1"/>
          </p:cNvPicPr>
          <p:nvPr/>
        </p:nvPicPr>
        <p:blipFill>
          <a:blip r:embed="rId9"/>
          <a:stretch>
            <a:fillRect/>
          </a:stretch>
        </p:blipFill>
        <p:spPr>
          <a:xfrm>
            <a:off x="11129642" y="18757267"/>
            <a:ext cx="2402211" cy="2402211"/>
          </a:xfrm>
          <a:prstGeom prst="rect">
            <a:avLst/>
          </a:prstGeom>
          <a:ln w="12700">
            <a:miter lim="400000"/>
          </a:ln>
        </p:spPr>
      </p:pic>
      <p:pic>
        <p:nvPicPr>
          <p:cNvPr id="170" name="图片 52" descr="图片 52"/>
          <p:cNvPicPr>
            <a:picLocks noChangeAspect="1"/>
          </p:cNvPicPr>
          <p:nvPr/>
        </p:nvPicPr>
        <p:blipFill>
          <a:blip r:embed="rId13"/>
          <a:stretch>
            <a:fillRect/>
          </a:stretch>
        </p:blipFill>
        <p:spPr>
          <a:xfrm>
            <a:off x="22228810" y="18682338"/>
            <a:ext cx="10836279" cy="2519684"/>
          </a:xfrm>
          <a:prstGeom prst="rect">
            <a:avLst/>
          </a:prstGeom>
          <a:ln w="12700">
            <a:miter lim="400000"/>
          </a:ln>
        </p:spPr>
      </p:pic>
      <p:sp>
        <p:nvSpPr>
          <p:cNvPr id="171" name="文本框 18"/>
          <p:cNvSpPr txBox="1"/>
          <p:nvPr/>
        </p:nvSpPr>
        <p:spPr>
          <a:xfrm>
            <a:off x="23827742" y="13439142"/>
            <a:ext cx="9615010" cy="12990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a:latin typeface="+mn-lt"/>
                <a:ea typeface="+mn-ea"/>
                <a:cs typeface="+mn-cs"/>
                <a:sym typeface="Arial"/>
              </a:defRPr>
            </a:lvl1pPr>
          </a:lstStyle>
          <a:p>
            <a:r>
              <a:t>Since sharpen helps with deblurring, I tried to add a sharpen layer [M. Nagare et al] to the model to see if it can perform both image super resolution and deblurring effectively. </a:t>
            </a:r>
          </a:p>
        </p:txBody>
      </p:sp>
      <p:sp>
        <p:nvSpPr>
          <p:cNvPr id="172" name="文本框 27"/>
          <p:cNvSpPr txBox="1"/>
          <p:nvPr/>
        </p:nvSpPr>
        <p:spPr>
          <a:xfrm>
            <a:off x="13603605" y="15590521"/>
            <a:ext cx="8391529" cy="268774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ct val="90000"/>
              </a:lnSpc>
              <a:defRPr sz="2800">
                <a:latin typeface="+mn-lt"/>
                <a:ea typeface="+mn-ea"/>
                <a:cs typeface="+mn-cs"/>
                <a:sym typeface="Arial"/>
              </a:defRPr>
            </a:pPr>
            <a:r>
              <a:t>The simulated dataset in this study was obtained from the American Association of Physicist in Medicine (AAPM) DL-spectral CT challenge [Sidky and Pan, 2022]. The 512×512 pixel training images are from a breast phantom simulation, a total of 1000 cases. Of 80 subjects, 63 patient scans for training, 6 for validation, and 11 for testing.</a:t>
            </a:r>
          </a:p>
        </p:txBody>
      </p:sp>
      <p:sp>
        <p:nvSpPr>
          <p:cNvPr id="173" name="文本框 33"/>
          <p:cNvSpPr txBox="1"/>
          <p:nvPr/>
        </p:nvSpPr>
        <p:spPr>
          <a:xfrm>
            <a:off x="13507719" y="18435033"/>
            <a:ext cx="8394701" cy="30546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nSpc>
                <a:spcPct val="90000"/>
              </a:lnSpc>
              <a:defRPr sz="2800">
                <a:latin typeface="+mn-lt"/>
                <a:ea typeface="+mn-ea"/>
                <a:cs typeface="+mn-cs"/>
                <a:sym typeface="Arial"/>
              </a:defRPr>
            </a:pPr>
            <a:r>
              <a:rPr dirty="0"/>
              <a:t>The clinical dataset was obtained from the The Cancer Imaging Archive (TCIA) Pancreas-CT data [Roth et al., 2016]. The dataset includes 80 abdominal contrast-enhanced 3D CT scans from 53 male and 27 female subjects. The image size is 512 × 512. Total of 1230 images divided into three groups with 968 for training, 103 for validation, and 159 for testing.</a:t>
            </a:r>
          </a:p>
        </p:txBody>
      </p:sp>
      <p:sp>
        <p:nvSpPr>
          <p:cNvPr id="174" name="文本框 40"/>
          <p:cNvSpPr txBox="1"/>
          <p:nvPr/>
        </p:nvSpPr>
        <p:spPr>
          <a:xfrm>
            <a:off x="23443565" y="5299712"/>
            <a:ext cx="9299576" cy="17054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800">
                <a:latin typeface="+mn-lt"/>
                <a:ea typeface="+mn-ea"/>
                <a:cs typeface="+mn-cs"/>
                <a:sym typeface="Arial"/>
              </a:defRPr>
            </a:lvl1pPr>
          </a:lstStyle>
          <a:p>
            <a:r>
              <a:t>One other interesting effect that I have discovered is that mere sharpening, a simple operation that just makes a particular feature more evident in an image, provides an effect similar to that of deblurring.   </a:t>
            </a:r>
          </a:p>
        </p:txBody>
      </p:sp>
      <p:sp>
        <p:nvSpPr>
          <p:cNvPr id="175" name="文本框 21"/>
          <p:cNvSpPr txBox="1"/>
          <p:nvPr/>
        </p:nvSpPr>
        <p:spPr>
          <a:xfrm>
            <a:off x="23579453" y="26169621"/>
            <a:ext cx="9302117" cy="375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latin typeface="+mn-lt"/>
                <a:ea typeface="+mn-ea"/>
                <a:cs typeface="+mn-cs"/>
                <a:sym typeface="Arial"/>
              </a:defRPr>
            </a:lvl1pPr>
          </a:lstStyle>
          <a:p>
            <a:r>
              <a:t>  Downsampled       Groundtruth            RDN              Sharp RDN       Sharp U-Net         </a:t>
            </a:r>
          </a:p>
        </p:txBody>
      </p:sp>
      <p:graphicFrame>
        <p:nvGraphicFramePr>
          <p:cNvPr id="176" name="表格 25"/>
          <p:cNvGraphicFramePr/>
          <p:nvPr/>
        </p:nvGraphicFramePr>
        <p:xfrm>
          <a:off x="22875239" y="30921960"/>
          <a:ext cx="9985375" cy="2131060"/>
        </p:xfrm>
        <a:graphic>
          <a:graphicData uri="http://schemas.openxmlformats.org/drawingml/2006/table">
            <a:tbl>
              <a:tblPr firstRow="1" bandRow="1">
                <a:tableStyleId>{4C3C2611-4C71-4FC5-86AE-919BDF0F9419}</a:tableStyleId>
              </a:tblPr>
              <a:tblGrid>
                <a:gridCol w="1997075">
                  <a:extLst>
                    <a:ext uri="{9D8B030D-6E8A-4147-A177-3AD203B41FA5}">
                      <a16:colId xmlns:a16="http://schemas.microsoft.com/office/drawing/2014/main" val="20000"/>
                    </a:ext>
                  </a:extLst>
                </a:gridCol>
                <a:gridCol w="1997075">
                  <a:extLst>
                    <a:ext uri="{9D8B030D-6E8A-4147-A177-3AD203B41FA5}">
                      <a16:colId xmlns:a16="http://schemas.microsoft.com/office/drawing/2014/main" val="20001"/>
                    </a:ext>
                  </a:extLst>
                </a:gridCol>
                <a:gridCol w="1997075">
                  <a:extLst>
                    <a:ext uri="{9D8B030D-6E8A-4147-A177-3AD203B41FA5}">
                      <a16:colId xmlns:a16="http://schemas.microsoft.com/office/drawing/2014/main" val="20002"/>
                    </a:ext>
                  </a:extLst>
                </a:gridCol>
                <a:gridCol w="1997075">
                  <a:extLst>
                    <a:ext uri="{9D8B030D-6E8A-4147-A177-3AD203B41FA5}">
                      <a16:colId xmlns:a16="http://schemas.microsoft.com/office/drawing/2014/main" val="20003"/>
                    </a:ext>
                  </a:extLst>
                </a:gridCol>
                <a:gridCol w="1997075">
                  <a:extLst>
                    <a:ext uri="{9D8B030D-6E8A-4147-A177-3AD203B41FA5}">
                      <a16:colId xmlns:a16="http://schemas.microsoft.com/office/drawing/2014/main" val="20004"/>
                    </a:ext>
                  </a:extLst>
                </a:gridCol>
              </a:tblGrid>
              <a:tr h="532765">
                <a:tc>
                  <a:txBody>
                    <a:bodyPr/>
                    <a:lstStyle/>
                    <a:p>
                      <a:pPr indent="0" algn="ctr">
                        <a:defRPr sz="2000">
                          <a:solidFill>
                            <a:srgbClr val="000000"/>
                          </a:solidFill>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b="0">
                          <a:solidFill>
                            <a:srgbClr val="000000"/>
                          </a:solidFill>
                        </a:defRPr>
                      </a:pPr>
                      <a:r>
                        <a:rPr sz="2000" b="1"/>
                        <a:t>Downsampled</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b="0">
                          <a:solidFill>
                            <a:srgbClr val="000000"/>
                          </a:solidFill>
                        </a:defRPr>
                      </a:pPr>
                      <a:r>
                        <a:rPr sz="2000" b="1"/>
                        <a:t>RDN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b="0">
                          <a:solidFill>
                            <a:srgbClr val="000000"/>
                          </a:solidFill>
                        </a:defRPr>
                      </a:pPr>
                      <a:r>
                        <a:rPr sz="2000" b="1"/>
                        <a:t>Sharp RDN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b="0">
                          <a:solidFill>
                            <a:srgbClr val="000000"/>
                          </a:solidFill>
                        </a:defRPr>
                      </a:pPr>
                      <a:r>
                        <a:rPr sz="2000" b="1"/>
                        <a:t>Sharp U-Net</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532765">
                <a:tc>
                  <a:txBody>
                    <a:bodyPr/>
                    <a:lstStyle/>
                    <a:p>
                      <a:pPr indent="0" algn="ctr">
                        <a:defRPr sz="1800"/>
                      </a:pPr>
                      <a:r>
                        <a:rPr sz="2000" b="1"/>
                        <a:t>PSNR</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23.65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26.49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26.35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22.84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532765">
                <a:tc>
                  <a:txBody>
                    <a:bodyPr/>
                    <a:lstStyle/>
                    <a:p>
                      <a:pPr indent="0" algn="ctr">
                        <a:defRPr sz="1800"/>
                      </a:pPr>
                      <a:r>
                        <a:rPr sz="2000" b="1"/>
                        <a:t>SSIM</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0.79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0.8</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0.81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0.76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32765">
                <a:tc>
                  <a:txBody>
                    <a:bodyPr/>
                    <a:lstStyle/>
                    <a:p>
                      <a:pPr indent="0" algn="ctr">
                        <a:defRPr sz="1800"/>
                      </a:pPr>
                      <a:r>
                        <a:rPr sz="2000" b="1"/>
                        <a:t>RMSE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0.0609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0.0382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0.0385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0.042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bl>
          </a:graphicData>
        </a:graphic>
      </p:graphicFrame>
      <p:sp>
        <p:nvSpPr>
          <p:cNvPr id="177" name="文本框 42"/>
          <p:cNvSpPr txBox="1"/>
          <p:nvPr/>
        </p:nvSpPr>
        <p:spPr>
          <a:xfrm>
            <a:off x="23532464" y="33209228"/>
            <a:ext cx="9302117" cy="375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latin typeface="+mn-lt"/>
                <a:ea typeface="+mn-ea"/>
                <a:cs typeface="+mn-cs"/>
                <a:sym typeface="Arial"/>
              </a:defRPr>
            </a:lvl1pPr>
          </a:lstStyle>
          <a:p>
            <a:r>
              <a:t>  Downsampled       Ground Truth         RDN            Sharp RDN        Sharp U-Net         </a:t>
            </a:r>
          </a:p>
        </p:txBody>
      </p:sp>
      <p:graphicFrame>
        <p:nvGraphicFramePr>
          <p:cNvPr id="178" name="表格 48"/>
          <p:cNvGraphicFramePr/>
          <p:nvPr/>
        </p:nvGraphicFramePr>
        <p:xfrm>
          <a:off x="22873335" y="38019995"/>
          <a:ext cx="10007600" cy="2131060"/>
        </p:xfrm>
        <a:graphic>
          <a:graphicData uri="http://schemas.openxmlformats.org/drawingml/2006/table">
            <a:tbl>
              <a:tblPr firstRow="1" bandRow="1">
                <a:tableStyleId>{4C3C2611-4C71-4FC5-86AE-919BDF0F9419}</a:tableStyleId>
              </a:tblPr>
              <a:tblGrid>
                <a:gridCol w="2001520">
                  <a:extLst>
                    <a:ext uri="{9D8B030D-6E8A-4147-A177-3AD203B41FA5}">
                      <a16:colId xmlns:a16="http://schemas.microsoft.com/office/drawing/2014/main" val="20000"/>
                    </a:ext>
                  </a:extLst>
                </a:gridCol>
                <a:gridCol w="2001520">
                  <a:extLst>
                    <a:ext uri="{9D8B030D-6E8A-4147-A177-3AD203B41FA5}">
                      <a16:colId xmlns:a16="http://schemas.microsoft.com/office/drawing/2014/main" val="20001"/>
                    </a:ext>
                  </a:extLst>
                </a:gridCol>
                <a:gridCol w="2001520">
                  <a:extLst>
                    <a:ext uri="{9D8B030D-6E8A-4147-A177-3AD203B41FA5}">
                      <a16:colId xmlns:a16="http://schemas.microsoft.com/office/drawing/2014/main" val="20002"/>
                    </a:ext>
                  </a:extLst>
                </a:gridCol>
                <a:gridCol w="2001520">
                  <a:extLst>
                    <a:ext uri="{9D8B030D-6E8A-4147-A177-3AD203B41FA5}">
                      <a16:colId xmlns:a16="http://schemas.microsoft.com/office/drawing/2014/main" val="20003"/>
                    </a:ext>
                  </a:extLst>
                </a:gridCol>
                <a:gridCol w="2001520">
                  <a:extLst>
                    <a:ext uri="{9D8B030D-6E8A-4147-A177-3AD203B41FA5}">
                      <a16:colId xmlns:a16="http://schemas.microsoft.com/office/drawing/2014/main" val="20004"/>
                    </a:ext>
                  </a:extLst>
                </a:gridCol>
              </a:tblGrid>
              <a:tr h="532765">
                <a:tc>
                  <a:txBody>
                    <a:bodyPr/>
                    <a:lstStyle/>
                    <a:p>
                      <a:pPr indent="0" algn="ctr">
                        <a:lnSpc>
                          <a:spcPct val="130000"/>
                        </a:lnSpc>
                        <a:defRPr sz="200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b="0">
                          <a:solidFill>
                            <a:srgbClr val="000000"/>
                          </a:solidFill>
                        </a:defRPr>
                      </a:pPr>
                      <a:r>
                        <a:rPr sz="2000" b="1"/>
                        <a:t>Downsampled</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b="0">
                          <a:solidFill>
                            <a:srgbClr val="000000"/>
                          </a:solidFill>
                        </a:defRPr>
                      </a:pPr>
                      <a:r>
                        <a:rPr sz="2000" b="1"/>
                        <a:t>RDN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b="0">
                          <a:solidFill>
                            <a:srgbClr val="000000"/>
                          </a:solidFill>
                        </a:defRPr>
                      </a:pPr>
                      <a:r>
                        <a:rPr sz="2000" b="1"/>
                        <a:t>Sharp RDN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b="0">
                          <a:solidFill>
                            <a:srgbClr val="000000"/>
                          </a:solidFill>
                        </a:defRPr>
                      </a:pPr>
                      <a:r>
                        <a:rPr sz="2000" b="1"/>
                        <a:t>Sharp U-Net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532765">
                <a:tc>
                  <a:txBody>
                    <a:bodyPr/>
                    <a:lstStyle/>
                    <a:p>
                      <a:pPr indent="0" algn="ctr">
                        <a:lnSpc>
                          <a:spcPct val="130000"/>
                        </a:lnSpc>
                        <a:defRPr sz="1800"/>
                      </a:pPr>
                      <a:r>
                        <a:rPr sz="2000" b="1"/>
                        <a:t>PSNR</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37.219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48.667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42.791</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40.329</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532765">
                <a:tc>
                  <a:txBody>
                    <a:bodyPr/>
                    <a:lstStyle/>
                    <a:p>
                      <a:pPr indent="0" algn="ctr">
                        <a:lnSpc>
                          <a:spcPct val="130000"/>
                        </a:lnSpc>
                        <a:defRPr sz="1800"/>
                      </a:pPr>
                      <a:r>
                        <a:rPr sz="2000" b="1"/>
                        <a:t>SSIM</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0.44</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0.538</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0.407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0.586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32765">
                <a:tc>
                  <a:txBody>
                    <a:bodyPr/>
                    <a:lstStyle/>
                    <a:p>
                      <a:pPr indent="0" algn="ctr">
                        <a:lnSpc>
                          <a:spcPct val="130000"/>
                        </a:lnSpc>
                        <a:defRPr sz="1800"/>
                      </a:pPr>
                      <a:r>
                        <a:rPr sz="2000" b="1"/>
                        <a:t>RMSE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42.927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11.837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23.7</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130000"/>
                        </a:lnSpc>
                        <a:defRPr sz="1800"/>
                      </a:pPr>
                      <a:r>
                        <a:rPr sz="2000" b="1"/>
                        <a:t>30.126</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bl>
          </a:graphicData>
        </a:graphic>
      </p:graphicFrame>
      <p:sp>
        <p:nvSpPr>
          <p:cNvPr id="179" name="文本框 49"/>
          <p:cNvSpPr txBox="1"/>
          <p:nvPr/>
        </p:nvSpPr>
        <p:spPr>
          <a:xfrm>
            <a:off x="22395812" y="26708710"/>
            <a:ext cx="1332236" cy="12990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a:latin typeface="+mn-lt"/>
                <a:ea typeface="+mn-ea"/>
                <a:cs typeface="+mn-cs"/>
                <a:sym typeface="Arial"/>
              </a:defRPr>
            </a:pPr>
            <a:r>
              <a:t>AAPM</a:t>
            </a:r>
          </a:p>
          <a:p>
            <a:pPr>
              <a:defRPr sz="2800">
                <a:latin typeface="+mn-lt"/>
                <a:ea typeface="+mn-ea"/>
                <a:cs typeface="+mn-cs"/>
                <a:sym typeface="Arial"/>
              </a:defRPr>
            </a:pPr>
            <a:r>
              <a:t>SR</a:t>
            </a:r>
          </a:p>
          <a:p>
            <a:pPr>
              <a:defRPr sz="2800">
                <a:latin typeface="+mn-lt"/>
                <a:ea typeface="+mn-ea"/>
                <a:cs typeface="+mn-cs"/>
                <a:sym typeface="Arial"/>
              </a:defRPr>
            </a:pPr>
            <a:r>
              <a:t>Result</a:t>
            </a:r>
          </a:p>
        </p:txBody>
      </p:sp>
      <p:sp>
        <p:nvSpPr>
          <p:cNvPr id="180" name="文本框 50"/>
          <p:cNvSpPr txBox="1"/>
          <p:nvPr/>
        </p:nvSpPr>
        <p:spPr>
          <a:xfrm>
            <a:off x="22401530" y="33793853"/>
            <a:ext cx="1332236" cy="12990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a:latin typeface="+mn-lt"/>
                <a:ea typeface="+mn-ea"/>
                <a:cs typeface="+mn-cs"/>
                <a:sym typeface="Arial"/>
              </a:defRPr>
            </a:pPr>
            <a:r>
              <a:t>TCIA SR</a:t>
            </a:r>
          </a:p>
          <a:p>
            <a:pPr>
              <a:defRPr sz="2800">
                <a:latin typeface="+mn-lt"/>
                <a:ea typeface="+mn-ea"/>
                <a:cs typeface="+mn-cs"/>
                <a:sym typeface="Arial"/>
              </a:defRPr>
            </a:pPr>
            <a:r>
              <a:t>Result</a:t>
            </a:r>
          </a:p>
        </p:txBody>
      </p:sp>
      <p:sp>
        <p:nvSpPr>
          <p:cNvPr id="181" name="文本框 51"/>
          <p:cNvSpPr txBox="1"/>
          <p:nvPr/>
        </p:nvSpPr>
        <p:spPr>
          <a:xfrm>
            <a:off x="23942679" y="12814732"/>
            <a:ext cx="8277217" cy="437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400">
                <a:latin typeface="+mn-lt"/>
                <a:ea typeface="+mn-ea"/>
                <a:cs typeface="+mn-cs"/>
                <a:sym typeface="Arial"/>
              </a:defRPr>
            </a:lvl1pPr>
          </a:lstStyle>
          <a:p>
            <a:r>
              <a:t>Fig 13: Sharp RDN, consisting of a Sharpen layer and RDBs</a:t>
            </a:r>
          </a:p>
        </p:txBody>
      </p:sp>
      <p:pic>
        <p:nvPicPr>
          <p:cNvPr id="182" name="图片 28" descr="图片 28"/>
          <p:cNvPicPr>
            <a:picLocks noChangeAspect="1"/>
          </p:cNvPicPr>
          <p:nvPr/>
        </p:nvPicPr>
        <p:blipFill>
          <a:blip r:embed="rId14"/>
          <a:stretch>
            <a:fillRect/>
          </a:stretch>
        </p:blipFill>
        <p:spPr>
          <a:xfrm>
            <a:off x="23595964" y="26511885"/>
            <a:ext cx="9410705" cy="1896116"/>
          </a:xfrm>
          <a:prstGeom prst="rect">
            <a:avLst/>
          </a:prstGeom>
          <a:ln w="12700">
            <a:miter lim="400000"/>
          </a:ln>
        </p:spPr>
      </p:pic>
      <p:pic>
        <p:nvPicPr>
          <p:cNvPr id="183" name="图片 29" descr="图片 29"/>
          <p:cNvPicPr>
            <a:picLocks noChangeAspect="1"/>
          </p:cNvPicPr>
          <p:nvPr/>
        </p:nvPicPr>
        <p:blipFill>
          <a:blip r:embed="rId15"/>
          <a:stretch>
            <a:fillRect/>
          </a:stretch>
        </p:blipFill>
        <p:spPr>
          <a:xfrm>
            <a:off x="23608664" y="28395296"/>
            <a:ext cx="9410705" cy="1884686"/>
          </a:xfrm>
          <a:prstGeom prst="rect">
            <a:avLst/>
          </a:prstGeom>
          <a:ln w="12700">
            <a:miter lim="400000"/>
          </a:ln>
        </p:spPr>
      </p:pic>
      <p:pic>
        <p:nvPicPr>
          <p:cNvPr id="184" name="图片 53" descr="图片 53"/>
          <p:cNvPicPr>
            <a:picLocks noChangeAspect="1"/>
          </p:cNvPicPr>
          <p:nvPr/>
        </p:nvPicPr>
        <p:blipFill>
          <a:blip r:embed="rId16"/>
          <a:stretch>
            <a:fillRect/>
          </a:stretch>
        </p:blipFill>
        <p:spPr>
          <a:xfrm>
            <a:off x="12612369" y="26602056"/>
            <a:ext cx="9116696" cy="1834517"/>
          </a:xfrm>
          <a:prstGeom prst="rect">
            <a:avLst/>
          </a:prstGeom>
          <a:ln w="12700">
            <a:miter lim="400000"/>
          </a:ln>
        </p:spPr>
      </p:pic>
      <p:pic>
        <p:nvPicPr>
          <p:cNvPr id="185" name="图片 55" descr="图片 55"/>
          <p:cNvPicPr>
            <a:picLocks noChangeAspect="1"/>
          </p:cNvPicPr>
          <p:nvPr/>
        </p:nvPicPr>
        <p:blipFill>
          <a:blip r:embed="rId17"/>
          <a:stretch>
            <a:fillRect/>
          </a:stretch>
        </p:blipFill>
        <p:spPr>
          <a:xfrm>
            <a:off x="12612369" y="28407996"/>
            <a:ext cx="9117334" cy="1831344"/>
          </a:xfrm>
          <a:prstGeom prst="rect">
            <a:avLst/>
          </a:prstGeom>
          <a:ln w="12700">
            <a:miter lim="400000"/>
          </a:ln>
        </p:spPr>
      </p:pic>
      <p:grpSp>
        <p:nvGrpSpPr>
          <p:cNvPr id="197" name="组合 6"/>
          <p:cNvGrpSpPr/>
          <p:nvPr/>
        </p:nvGrpSpPr>
        <p:grpSpPr>
          <a:xfrm>
            <a:off x="23537539" y="33597848"/>
            <a:ext cx="9433614" cy="3622052"/>
            <a:chOff x="-1" y="-1"/>
            <a:chExt cx="9433612" cy="3622051"/>
          </a:xfrm>
        </p:grpSpPr>
        <p:grpSp>
          <p:nvGrpSpPr>
            <p:cNvPr id="191" name="组合 61"/>
            <p:cNvGrpSpPr/>
            <p:nvPr/>
          </p:nvGrpSpPr>
          <p:grpSpPr>
            <a:xfrm>
              <a:off x="-2" y="-2"/>
              <a:ext cx="9433613" cy="1802776"/>
              <a:chOff x="-1" y="-1"/>
              <a:chExt cx="9433612" cy="1802775"/>
            </a:xfrm>
          </p:grpSpPr>
          <p:pic>
            <p:nvPicPr>
              <p:cNvPr id="186" name="图片 56" descr="图片 56"/>
              <p:cNvPicPr>
                <a:picLocks noChangeAspect="1"/>
              </p:cNvPicPr>
              <p:nvPr/>
            </p:nvPicPr>
            <p:blipFill>
              <a:blip r:embed="rId18"/>
              <a:stretch>
                <a:fillRect/>
              </a:stretch>
            </p:blipFill>
            <p:spPr>
              <a:xfrm>
                <a:off x="-2" y="1267"/>
                <a:ext cx="1918651" cy="1801508"/>
              </a:xfrm>
              <a:prstGeom prst="rect">
                <a:avLst/>
              </a:prstGeom>
              <a:ln w="12700" cap="flat">
                <a:noFill/>
                <a:miter lim="400000"/>
              </a:ln>
              <a:effectLst/>
            </p:spPr>
          </p:pic>
          <p:pic>
            <p:nvPicPr>
              <p:cNvPr id="187" name="图片 57" descr="图片 57"/>
              <p:cNvPicPr>
                <a:picLocks noChangeAspect="1"/>
              </p:cNvPicPr>
              <p:nvPr/>
            </p:nvPicPr>
            <p:blipFill>
              <a:blip r:embed="rId19"/>
              <a:stretch>
                <a:fillRect/>
              </a:stretch>
            </p:blipFill>
            <p:spPr>
              <a:xfrm>
                <a:off x="1917290" y="-2"/>
                <a:ext cx="1917972" cy="1800872"/>
              </a:xfrm>
              <a:prstGeom prst="rect">
                <a:avLst/>
              </a:prstGeom>
              <a:ln w="12700" cap="flat">
                <a:noFill/>
                <a:miter lim="400000"/>
              </a:ln>
              <a:effectLst/>
            </p:spPr>
          </p:pic>
          <p:pic>
            <p:nvPicPr>
              <p:cNvPr id="188" name="图片 58" descr="图片 58"/>
              <p:cNvPicPr>
                <a:picLocks noChangeAspect="1"/>
              </p:cNvPicPr>
              <p:nvPr/>
            </p:nvPicPr>
            <p:blipFill>
              <a:blip r:embed="rId20"/>
              <a:stretch>
                <a:fillRect/>
              </a:stretch>
            </p:blipFill>
            <p:spPr>
              <a:xfrm>
                <a:off x="3758158" y="-2"/>
                <a:ext cx="1917974" cy="1800872"/>
              </a:xfrm>
              <a:prstGeom prst="rect">
                <a:avLst/>
              </a:prstGeom>
              <a:ln w="12700" cap="flat">
                <a:noFill/>
                <a:miter lim="400000"/>
              </a:ln>
              <a:effectLst/>
            </p:spPr>
          </p:pic>
          <p:pic>
            <p:nvPicPr>
              <p:cNvPr id="189" name="图片 59" descr="图片 59"/>
              <p:cNvPicPr>
                <a:picLocks noChangeAspect="1"/>
              </p:cNvPicPr>
              <p:nvPr/>
            </p:nvPicPr>
            <p:blipFill>
              <a:blip r:embed="rId21"/>
              <a:stretch>
                <a:fillRect/>
              </a:stretch>
            </p:blipFill>
            <p:spPr>
              <a:xfrm>
                <a:off x="5597676" y="1267"/>
                <a:ext cx="1917972" cy="1800872"/>
              </a:xfrm>
              <a:prstGeom prst="rect">
                <a:avLst/>
              </a:prstGeom>
              <a:ln w="12700" cap="flat">
                <a:noFill/>
                <a:miter lim="400000"/>
              </a:ln>
              <a:effectLst/>
            </p:spPr>
          </p:pic>
          <p:pic>
            <p:nvPicPr>
              <p:cNvPr id="190" name="图片 60" descr="图片 60"/>
              <p:cNvPicPr>
                <a:picLocks noChangeAspect="1"/>
              </p:cNvPicPr>
              <p:nvPr/>
            </p:nvPicPr>
            <p:blipFill>
              <a:blip r:embed="rId22"/>
              <a:stretch>
                <a:fillRect/>
              </a:stretch>
            </p:blipFill>
            <p:spPr>
              <a:xfrm>
                <a:off x="7514289" y="-1"/>
                <a:ext cx="1919323" cy="1800866"/>
              </a:xfrm>
              <a:prstGeom prst="rect">
                <a:avLst/>
              </a:prstGeom>
              <a:ln w="12700" cap="flat">
                <a:noFill/>
                <a:miter lim="400000"/>
              </a:ln>
              <a:effectLst/>
            </p:spPr>
          </p:pic>
        </p:grpSp>
        <p:pic>
          <p:nvPicPr>
            <p:cNvPr id="192" name="图片 62" descr="图片 62"/>
            <p:cNvPicPr>
              <a:picLocks noChangeAspect="1"/>
            </p:cNvPicPr>
            <p:nvPr/>
          </p:nvPicPr>
          <p:blipFill>
            <a:blip r:embed="rId23"/>
            <a:stretch>
              <a:fillRect/>
            </a:stretch>
          </p:blipFill>
          <p:spPr>
            <a:xfrm>
              <a:off x="0" y="1787527"/>
              <a:ext cx="1953138" cy="1834523"/>
            </a:xfrm>
            <a:prstGeom prst="rect">
              <a:avLst/>
            </a:prstGeom>
            <a:ln w="12700" cap="flat">
              <a:noFill/>
              <a:miter lim="400000"/>
            </a:ln>
            <a:effectLst/>
          </p:spPr>
        </p:pic>
        <p:pic>
          <p:nvPicPr>
            <p:cNvPr id="193" name="图片 63" descr="图片 63"/>
            <p:cNvPicPr>
              <a:picLocks noChangeAspect="1"/>
            </p:cNvPicPr>
            <p:nvPr/>
          </p:nvPicPr>
          <p:blipFill>
            <a:blip r:embed="rId24"/>
            <a:stretch>
              <a:fillRect/>
            </a:stretch>
          </p:blipFill>
          <p:spPr>
            <a:xfrm>
              <a:off x="1851690" y="1792607"/>
              <a:ext cx="1906472" cy="1824997"/>
            </a:xfrm>
            <a:prstGeom prst="rect">
              <a:avLst/>
            </a:prstGeom>
            <a:ln w="12700" cap="flat">
              <a:noFill/>
              <a:miter lim="400000"/>
            </a:ln>
            <a:effectLst/>
          </p:spPr>
        </p:pic>
        <p:pic>
          <p:nvPicPr>
            <p:cNvPr id="194" name="图片 64" descr="图片 64"/>
            <p:cNvPicPr>
              <a:picLocks noChangeAspect="1"/>
            </p:cNvPicPr>
            <p:nvPr/>
          </p:nvPicPr>
          <p:blipFill>
            <a:blip r:embed="rId25"/>
            <a:stretch>
              <a:fillRect/>
            </a:stretch>
          </p:blipFill>
          <p:spPr>
            <a:xfrm>
              <a:off x="3680384" y="1792607"/>
              <a:ext cx="1995068" cy="1823093"/>
            </a:xfrm>
            <a:prstGeom prst="rect">
              <a:avLst/>
            </a:prstGeom>
            <a:ln w="12700" cap="flat">
              <a:noFill/>
              <a:miter lim="400000"/>
            </a:ln>
            <a:effectLst/>
          </p:spPr>
        </p:pic>
        <p:pic>
          <p:nvPicPr>
            <p:cNvPr id="195" name="图片 65" descr="图片 65"/>
            <p:cNvPicPr>
              <a:picLocks noChangeAspect="1"/>
            </p:cNvPicPr>
            <p:nvPr/>
          </p:nvPicPr>
          <p:blipFill>
            <a:blip r:embed="rId26"/>
            <a:stretch>
              <a:fillRect/>
            </a:stretch>
          </p:blipFill>
          <p:spPr>
            <a:xfrm>
              <a:off x="5632841" y="1792606"/>
              <a:ext cx="1918646" cy="1824363"/>
            </a:xfrm>
            <a:prstGeom prst="rect">
              <a:avLst/>
            </a:prstGeom>
            <a:ln w="12700" cap="flat">
              <a:noFill/>
              <a:miter lim="400000"/>
            </a:ln>
            <a:effectLst/>
          </p:spPr>
        </p:pic>
        <p:pic>
          <p:nvPicPr>
            <p:cNvPr id="196" name="图片 66" descr="图片 66"/>
            <p:cNvPicPr>
              <a:picLocks noChangeAspect="1"/>
            </p:cNvPicPr>
            <p:nvPr/>
          </p:nvPicPr>
          <p:blipFill>
            <a:blip r:embed="rId27"/>
            <a:stretch>
              <a:fillRect/>
            </a:stretch>
          </p:blipFill>
          <p:spPr>
            <a:xfrm>
              <a:off x="7514964" y="1788161"/>
              <a:ext cx="1909177" cy="1827539"/>
            </a:xfrm>
            <a:prstGeom prst="rect">
              <a:avLst/>
            </a:prstGeom>
            <a:ln w="12700" cap="flat">
              <a:noFill/>
              <a:miter lim="400000"/>
            </a:ln>
            <a:effectLst/>
          </p:spPr>
        </p:pic>
      </p:grpSp>
      <p:pic>
        <p:nvPicPr>
          <p:cNvPr id="198" name="图片 67" descr="图片 67"/>
          <p:cNvPicPr>
            <a:picLocks noChangeAspect="1"/>
          </p:cNvPicPr>
          <p:nvPr/>
        </p:nvPicPr>
        <p:blipFill>
          <a:blip r:embed="rId28"/>
          <a:stretch>
            <a:fillRect/>
          </a:stretch>
        </p:blipFill>
        <p:spPr>
          <a:xfrm>
            <a:off x="12609829" y="33666952"/>
            <a:ext cx="9204962" cy="1824994"/>
          </a:xfrm>
          <a:prstGeom prst="rect">
            <a:avLst/>
          </a:prstGeom>
          <a:ln w="12700">
            <a:miter lim="400000"/>
          </a:ln>
        </p:spPr>
      </p:pic>
      <p:pic>
        <p:nvPicPr>
          <p:cNvPr id="199" name="图片 69" descr="图片 69"/>
          <p:cNvPicPr>
            <a:picLocks noChangeAspect="1"/>
          </p:cNvPicPr>
          <p:nvPr/>
        </p:nvPicPr>
        <p:blipFill>
          <a:blip r:embed="rId29"/>
          <a:stretch>
            <a:fillRect/>
          </a:stretch>
        </p:blipFill>
        <p:spPr>
          <a:xfrm>
            <a:off x="12609829" y="35458403"/>
            <a:ext cx="9205203" cy="1806725"/>
          </a:xfrm>
          <a:prstGeom prst="rect">
            <a:avLst/>
          </a:prstGeom>
          <a:ln w="12700">
            <a:miter lim="400000"/>
          </a:ln>
        </p:spPr>
      </p:pic>
      <p:graphicFrame>
        <p:nvGraphicFramePr>
          <p:cNvPr id="200" name="表格 72"/>
          <p:cNvGraphicFramePr/>
          <p:nvPr/>
        </p:nvGraphicFramePr>
        <p:xfrm>
          <a:off x="11769088" y="38041581"/>
          <a:ext cx="10131425" cy="2118360"/>
        </p:xfrm>
        <a:graphic>
          <a:graphicData uri="http://schemas.openxmlformats.org/drawingml/2006/table">
            <a:tbl>
              <a:tblPr firstRow="1" bandRow="1">
                <a:tableStyleId>{4C3C2611-4C71-4FC5-86AE-919BDF0F9419}</a:tableStyleId>
              </a:tblPr>
              <a:tblGrid>
                <a:gridCol w="2026285">
                  <a:extLst>
                    <a:ext uri="{9D8B030D-6E8A-4147-A177-3AD203B41FA5}">
                      <a16:colId xmlns:a16="http://schemas.microsoft.com/office/drawing/2014/main" val="20000"/>
                    </a:ext>
                  </a:extLst>
                </a:gridCol>
                <a:gridCol w="2026285">
                  <a:extLst>
                    <a:ext uri="{9D8B030D-6E8A-4147-A177-3AD203B41FA5}">
                      <a16:colId xmlns:a16="http://schemas.microsoft.com/office/drawing/2014/main" val="20001"/>
                    </a:ext>
                  </a:extLst>
                </a:gridCol>
                <a:gridCol w="2026285">
                  <a:extLst>
                    <a:ext uri="{9D8B030D-6E8A-4147-A177-3AD203B41FA5}">
                      <a16:colId xmlns:a16="http://schemas.microsoft.com/office/drawing/2014/main" val="20002"/>
                    </a:ext>
                  </a:extLst>
                </a:gridCol>
                <a:gridCol w="2026285">
                  <a:extLst>
                    <a:ext uri="{9D8B030D-6E8A-4147-A177-3AD203B41FA5}">
                      <a16:colId xmlns:a16="http://schemas.microsoft.com/office/drawing/2014/main" val="20003"/>
                    </a:ext>
                  </a:extLst>
                </a:gridCol>
                <a:gridCol w="2026285">
                  <a:extLst>
                    <a:ext uri="{9D8B030D-6E8A-4147-A177-3AD203B41FA5}">
                      <a16:colId xmlns:a16="http://schemas.microsoft.com/office/drawing/2014/main" val="20004"/>
                    </a:ext>
                  </a:extLst>
                </a:gridCol>
              </a:tblGrid>
              <a:tr h="529590">
                <a:tc>
                  <a:txBody>
                    <a:bodyPr/>
                    <a:lstStyle/>
                    <a:p>
                      <a:pPr indent="0" algn="ctr">
                        <a:lnSpc>
                          <a:spcPct val="80000"/>
                        </a:lnSpc>
                        <a:defRPr sz="2000">
                          <a:solidFill>
                            <a:srgbClr val="000000"/>
                          </a:solidFill>
                        </a:defRPr>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b="0">
                          <a:solidFill>
                            <a:srgbClr val="000000"/>
                          </a:solidFill>
                        </a:defRPr>
                      </a:pPr>
                      <a:r>
                        <a:rPr sz="2000" b="1"/>
                        <a:t>Blurred</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b="0">
                          <a:solidFill>
                            <a:srgbClr val="000000"/>
                          </a:solidFill>
                        </a:defRPr>
                      </a:pPr>
                      <a:r>
                        <a:rPr sz="2000" b="1"/>
                        <a:t>RDN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b="0">
                          <a:solidFill>
                            <a:srgbClr val="000000"/>
                          </a:solidFill>
                        </a:defRPr>
                      </a:pPr>
                      <a:r>
                        <a:rPr sz="2000" b="1"/>
                        <a:t>Sharp RDN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b="0">
                          <a:solidFill>
                            <a:srgbClr val="000000"/>
                          </a:solidFill>
                        </a:defRPr>
                      </a:pPr>
                      <a:r>
                        <a:rPr sz="2000" b="1"/>
                        <a:t>Sharp U-net</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529590">
                <a:tc>
                  <a:txBody>
                    <a:bodyPr/>
                    <a:lstStyle/>
                    <a:p>
                      <a:pPr indent="0" algn="ctr">
                        <a:lnSpc>
                          <a:spcPct val="80000"/>
                        </a:lnSpc>
                        <a:defRPr sz="1800"/>
                      </a:pPr>
                      <a:r>
                        <a:rPr sz="2000" b="1"/>
                        <a:t>PSNR</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13.14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37.24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36.1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21.56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529590">
                <a:tc>
                  <a:txBody>
                    <a:bodyPr/>
                    <a:lstStyle/>
                    <a:p>
                      <a:pPr indent="0" algn="ctr">
                        <a:lnSpc>
                          <a:spcPct val="80000"/>
                        </a:lnSpc>
                        <a:defRPr sz="1800"/>
                      </a:pPr>
                      <a:r>
                        <a:rPr sz="2000" b="1"/>
                        <a:t>SSIM</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0.92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0.99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0.99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0.96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29590">
                <a:tc>
                  <a:txBody>
                    <a:bodyPr/>
                    <a:lstStyle/>
                    <a:p>
                      <a:pPr indent="0" algn="ctr">
                        <a:lnSpc>
                          <a:spcPct val="80000"/>
                        </a:lnSpc>
                        <a:defRPr sz="1800"/>
                      </a:pPr>
                      <a:r>
                        <a:rPr sz="2000" b="1"/>
                        <a:t>RMSE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50.48</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10.85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11.78</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lnSpc>
                          <a:spcPct val="80000"/>
                        </a:lnSpc>
                        <a:defRPr sz="1800"/>
                      </a:pPr>
                      <a:r>
                        <a:rPr sz="2000" b="1"/>
                        <a:t>33.11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bl>
          </a:graphicData>
        </a:graphic>
      </p:graphicFrame>
      <p:graphicFrame>
        <p:nvGraphicFramePr>
          <p:cNvPr id="201" name="表格 73"/>
          <p:cNvGraphicFramePr/>
          <p:nvPr/>
        </p:nvGraphicFramePr>
        <p:xfrm>
          <a:off x="11804649" y="30944821"/>
          <a:ext cx="10150475" cy="2131060"/>
        </p:xfrm>
        <a:graphic>
          <a:graphicData uri="http://schemas.openxmlformats.org/drawingml/2006/table">
            <a:tbl>
              <a:tblPr firstRow="1" bandRow="1">
                <a:tableStyleId>{4C3C2611-4C71-4FC5-86AE-919BDF0F9419}</a:tableStyleId>
              </a:tblPr>
              <a:tblGrid>
                <a:gridCol w="2030095">
                  <a:extLst>
                    <a:ext uri="{9D8B030D-6E8A-4147-A177-3AD203B41FA5}">
                      <a16:colId xmlns:a16="http://schemas.microsoft.com/office/drawing/2014/main" val="20000"/>
                    </a:ext>
                  </a:extLst>
                </a:gridCol>
                <a:gridCol w="2030095">
                  <a:extLst>
                    <a:ext uri="{9D8B030D-6E8A-4147-A177-3AD203B41FA5}">
                      <a16:colId xmlns:a16="http://schemas.microsoft.com/office/drawing/2014/main" val="20001"/>
                    </a:ext>
                  </a:extLst>
                </a:gridCol>
                <a:gridCol w="2030095">
                  <a:extLst>
                    <a:ext uri="{9D8B030D-6E8A-4147-A177-3AD203B41FA5}">
                      <a16:colId xmlns:a16="http://schemas.microsoft.com/office/drawing/2014/main" val="20002"/>
                    </a:ext>
                  </a:extLst>
                </a:gridCol>
                <a:gridCol w="2030095">
                  <a:extLst>
                    <a:ext uri="{9D8B030D-6E8A-4147-A177-3AD203B41FA5}">
                      <a16:colId xmlns:a16="http://schemas.microsoft.com/office/drawing/2014/main" val="20003"/>
                    </a:ext>
                  </a:extLst>
                </a:gridCol>
                <a:gridCol w="2030095">
                  <a:extLst>
                    <a:ext uri="{9D8B030D-6E8A-4147-A177-3AD203B41FA5}">
                      <a16:colId xmlns:a16="http://schemas.microsoft.com/office/drawing/2014/main" val="20004"/>
                    </a:ext>
                  </a:extLst>
                </a:gridCol>
              </a:tblGrid>
              <a:tr h="532765">
                <a:tc>
                  <a:txBody>
                    <a:bodyPr/>
                    <a:lstStyle/>
                    <a:p>
                      <a:pPr indent="0" algn="ctr">
                        <a:defRPr sz="2000"/>
                      </a:pPr>
                      <a:endParaRP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b="0">
                          <a:solidFill>
                            <a:srgbClr val="000000"/>
                          </a:solidFill>
                        </a:defRPr>
                      </a:pPr>
                      <a:r>
                        <a:rPr sz="2000" b="1"/>
                        <a:t>Blurred</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b="0">
                          <a:solidFill>
                            <a:srgbClr val="000000"/>
                          </a:solidFill>
                        </a:defRPr>
                      </a:pPr>
                      <a:r>
                        <a:rPr sz="2000" b="1"/>
                        <a:t>RDN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b="0">
                          <a:solidFill>
                            <a:srgbClr val="000000"/>
                          </a:solidFill>
                        </a:defRPr>
                      </a:pPr>
                      <a:r>
                        <a:rPr sz="2000" b="1"/>
                        <a:t>Sharp RDN</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b="0">
                          <a:solidFill>
                            <a:srgbClr val="000000"/>
                          </a:solidFill>
                        </a:defRPr>
                      </a:pPr>
                      <a:r>
                        <a:rPr sz="2000" b="1"/>
                        <a:t>Sharp U-Net</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0"/>
                  </a:ext>
                </a:extLst>
              </a:tr>
              <a:tr h="532765">
                <a:tc>
                  <a:txBody>
                    <a:bodyPr/>
                    <a:lstStyle/>
                    <a:p>
                      <a:pPr indent="0" algn="ctr">
                        <a:defRPr sz="1800"/>
                      </a:pPr>
                      <a:r>
                        <a:rPr sz="2000" b="1"/>
                        <a:t>PSNR</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27.34</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48.86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48.45</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30.12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1"/>
                  </a:ext>
                </a:extLst>
              </a:tr>
              <a:tr h="532765">
                <a:tc>
                  <a:txBody>
                    <a:bodyPr/>
                    <a:lstStyle/>
                    <a:p>
                      <a:pPr indent="0" algn="ctr">
                        <a:defRPr sz="1800"/>
                      </a:pPr>
                      <a:r>
                        <a:rPr sz="2000" b="1"/>
                        <a:t>SSIM</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0.61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0.99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0.99</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0.73</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2"/>
                  </a:ext>
                </a:extLst>
              </a:tr>
              <a:tr h="532765">
                <a:tc>
                  <a:txBody>
                    <a:bodyPr/>
                    <a:lstStyle/>
                    <a:p>
                      <a:pPr indent="0" algn="ctr">
                        <a:defRPr sz="1800"/>
                      </a:pPr>
                      <a:r>
                        <a:rPr sz="2000" b="1"/>
                        <a:t>RMSE</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0.0431</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0.0036</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0.0038</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indent="0" algn="ctr">
                        <a:defRPr sz="1800"/>
                      </a:pPr>
                      <a:r>
                        <a:rPr sz="2000" b="1"/>
                        <a:t>0.0312</a:t>
                      </a:r>
                    </a:p>
                  </a:txBody>
                  <a:tcPr marL="45720" marR="45720" anchor="ctr" horzOverflow="overflow">
                    <a:lnL w="12700">
                      <a:solidFill>
                        <a:srgbClr val="000000"/>
                      </a:solidFill>
                    </a:lnL>
                    <a:lnR w="12700">
                      <a:solidFill>
                        <a:srgbClr val="000000"/>
                      </a:solidFill>
                    </a:lnR>
                    <a:lnT w="12700">
                      <a:solidFill>
                        <a:srgbClr val="000000"/>
                      </a:solidFill>
                    </a:lnT>
                    <a:lnB w="12700">
                      <a:solidFill>
                        <a:srgbClr val="000000"/>
                      </a:solidFill>
                    </a:lnB>
                    <a:noFill/>
                  </a:tcPr>
                </a:tc>
                <a:extLst>
                  <a:ext uri="{0D108BD9-81ED-4DB2-BD59-A6C34878D82A}">
                    <a16:rowId xmlns:a16="http://schemas.microsoft.com/office/drawing/2014/main" val="10003"/>
                  </a:ext>
                </a:extLst>
              </a:tr>
            </a:tbl>
          </a:graphicData>
        </a:graphic>
      </p:graphicFrame>
      <p:sp>
        <p:nvSpPr>
          <p:cNvPr id="202" name="文本框 75"/>
          <p:cNvSpPr txBox="1"/>
          <p:nvPr/>
        </p:nvSpPr>
        <p:spPr>
          <a:xfrm>
            <a:off x="12916534" y="26204546"/>
            <a:ext cx="9302116" cy="375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latin typeface="+mn-lt"/>
                <a:ea typeface="+mn-ea"/>
                <a:cs typeface="+mn-cs"/>
                <a:sym typeface="Arial"/>
              </a:defRPr>
            </a:lvl1pPr>
          </a:lstStyle>
          <a:p>
            <a:r>
              <a:t> Blurred           Ground Truth            RDN              Sharp RDN       Sharp U-Net         </a:t>
            </a:r>
          </a:p>
        </p:txBody>
      </p:sp>
      <p:sp>
        <p:nvSpPr>
          <p:cNvPr id="203" name="文本框 76"/>
          <p:cNvSpPr txBox="1"/>
          <p:nvPr/>
        </p:nvSpPr>
        <p:spPr>
          <a:xfrm>
            <a:off x="12432662" y="30239335"/>
            <a:ext cx="9413880" cy="6673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000">
                <a:latin typeface="+mn-lt"/>
                <a:ea typeface="+mn-ea"/>
                <a:cs typeface="+mn-cs"/>
                <a:sym typeface="Arial"/>
              </a:defRPr>
            </a:pPr>
            <a:r>
              <a:t>       Blurred          Ground Truth             RDN              Sharp RDN       Sharp U-Net </a:t>
            </a:r>
          </a:p>
          <a:p>
            <a:pPr>
              <a:defRPr sz="2000">
                <a:latin typeface="+mn-lt"/>
                <a:ea typeface="+mn-ea"/>
                <a:cs typeface="+mn-cs"/>
                <a:sym typeface="Arial"/>
              </a:defRPr>
            </a:pPr>
            <a:r>
              <a:t>   -Ground Truth  -Ground Truth     -Ground Truth   -Ground Truth    -Ground Truth</a:t>
            </a:r>
          </a:p>
        </p:txBody>
      </p:sp>
      <p:sp>
        <p:nvSpPr>
          <p:cNvPr id="204" name="文本框 78"/>
          <p:cNvSpPr txBox="1"/>
          <p:nvPr/>
        </p:nvSpPr>
        <p:spPr>
          <a:xfrm>
            <a:off x="13032739" y="33278446"/>
            <a:ext cx="9302117" cy="3752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defRPr sz="2000">
                <a:latin typeface="+mn-lt"/>
                <a:ea typeface="+mn-ea"/>
                <a:cs typeface="+mn-cs"/>
                <a:sym typeface="Arial"/>
              </a:defRPr>
            </a:lvl1pPr>
          </a:lstStyle>
          <a:p>
            <a:r>
              <a:t> Blurred        Ground Truth            RDN              Sharp RDN       Sharp U-Net         </a:t>
            </a:r>
          </a:p>
        </p:txBody>
      </p:sp>
      <p:sp>
        <p:nvSpPr>
          <p:cNvPr id="205" name="文本框 79"/>
          <p:cNvSpPr txBox="1"/>
          <p:nvPr/>
        </p:nvSpPr>
        <p:spPr>
          <a:xfrm>
            <a:off x="11341097" y="26745567"/>
            <a:ext cx="1332234" cy="12990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a:latin typeface="+mn-lt"/>
                <a:ea typeface="+mn-ea"/>
                <a:cs typeface="+mn-cs"/>
                <a:sym typeface="Arial"/>
              </a:defRPr>
            </a:pPr>
            <a:r>
              <a:t>AAPM</a:t>
            </a:r>
          </a:p>
          <a:p>
            <a:pPr>
              <a:defRPr sz="2800">
                <a:latin typeface="+mn-lt"/>
                <a:ea typeface="+mn-ea"/>
                <a:cs typeface="+mn-cs"/>
                <a:sym typeface="Arial"/>
              </a:defRPr>
            </a:pPr>
            <a:r>
              <a:t>Deblur</a:t>
            </a:r>
          </a:p>
          <a:p>
            <a:pPr>
              <a:defRPr sz="2800">
                <a:latin typeface="+mn-lt"/>
                <a:ea typeface="+mn-ea"/>
                <a:cs typeface="+mn-cs"/>
                <a:sym typeface="Arial"/>
              </a:defRPr>
            </a:pPr>
            <a:r>
              <a:t>Result</a:t>
            </a:r>
          </a:p>
        </p:txBody>
      </p:sp>
      <p:sp>
        <p:nvSpPr>
          <p:cNvPr id="206" name="文本框 80"/>
          <p:cNvSpPr txBox="1"/>
          <p:nvPr/>
        </p:nvSpPr>
        <p:spPr>
          <a:xfrm>
            <a:off x="11339829" y="33711520"/>
            <a:ext cx="1332236" cy="129900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800">
                <a:latin typeface="+mn-lt"/>
                <a:ea typeface="+mn-ea"/>
                <a:cs typeface="+mn-cs"/>
                <a:sym typeface="Arial"/>
              </a:defRPr>
            </a:pPr>
            <a:r>
              <a:t>TCIA </a:t>
            </a:r>
          </a:p>
          <a:p>
            <a:pPr>
              <a:defRPr sz="2800">
                <a:latin typeface="+mn-lt"/>
                <a:ea typeface="+mn-ea"/>
                <a:cs typeface="+mn-cs"/>
                <a:sym typeface="Arial"/>
              </a:defRPr>
            </a:pPr>
            <a:r>
              <a:t>Deblur</a:t>
            </a:r>
          </a:p>
          <a:p>
            <a:pPr>
              <a:defRPr sz="2800">
                <a:latin typeface="+mn-lt"/>
                <a:ea typeface="+mn-ea"/>
                <a:cs typeface="+mn-cs"/>
                <a:sym typeface="Arial"/>
              </a:defRPr>
            </a:pPr>
            <a:r>
              <a:t>Result</a:t>
            </a:r>
          </a:p>
        </p:txBody>
      </p:sp>
      <p:sp>
        <p:nvSpPr>
          <p:cNvPr id="207" name="文本框 68"/>
          <p:cNvSpPr txBox="1"/>
          <p:nvPr/>
        </p:nvSpPr>
        <p:spPr>
          <a:xfrm>
            <a:off x="13183235" y="8985126"/>
            <a:ext cx="7902576" cy="43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400">
                <a:latin typeface="+mn-lt"/>
                <a:ea typeface="+mn-ea"/>
                <a:cs typeface="+mn-cs"/>
                <a:sym typeface="Arial"/>
              </a:defRPr>
            </a:lvl1pPr>
          </a:lstStyle>
          <a:p>
            <a:r>
              <a:rPr dirty="0"/>
              <a:t>Fig 10: A standard Dense Connection model </a:t>
            </a:r>
          </a:p>
        </p:txBody>
      </p:sp>
      <p:sp>
        <p:nvSpPr>
          <p:cNvPr id="208" name="文本框 54"/>
          <p:cNvSpPr txBox="1"/>
          <p:nvPr/>
        </p:nvSpPr>
        <p:spPr>
          <a:xfrm>
            <a:off x="24595453" y="9332599"/>
            <a:ext cx="7270752" cy="43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lvl1pPr algn="ctr">
              <a:defRPr sz="2400">
                <a:latin typeface="+mn-lt"/>
                <a:ea typeface="+mn-ea"/>
                <a:cs typeface="+mn-cs"/>
                <a:sym typeface="Arial"/>
              </a:defRPr>
            </a:lvl1pPr>
          </a:lstStyle>
          <a:p>
            <a:r>
              <a:t>Fig 12: Model of RDN, consisting of multiple RDBs</a:t>
            </a:r>
          </a:p>
        </p:txBody>
      </p:sp>
      <p:sp>
        <p:nvSpPr>
          <p:cNvPr id="209" name="Fig 1.1"/>
          <p:cNvSpPr txBox="1"/>
          <p:nvPr/>
        </p:nvSpPr>
        <p:spPr>
          <a:xfrm>
            <a:off x="1381437" y="8658702"/>
            <a:ext cx="723906"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1</a:t>
            </a:r>
          </a:p>
        </p:txBody>
      </p:sp>
      <p:sp>
        <p:nvSpPr>
          <p:cNvPr id="210" name="Fig 1.2"/>
          <p:cNvSpPr txBox="1"/>
          <p:nvPr/>
        </p:nvSpPr>
        <p:spPr>
          <a:xfrm>
            <a:off x="1384300" y="12562175"/>
            <a:ext cx="723905"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2</a:t>
            </a:r>
          </a:p>
        </p:txBody>
      </p:sp>
      <p:sp>
        <p:nvSpPr>
          <p:cNvPr id="211" name="Fig 1.7"/>
          <p:cNvSpPr txBox="1"/>
          <p:nvPr/>
        </p:nvSpPr>
        <p:spPr>
          <a:xfrm>
            <a:off x="2256154" y="31705915"/>
            <a:ext cx="723906"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7</a:t>
            </a:r>
          </a:p>
        </p:txBody>
      </p:sp>
      <p:sp>
        <p:nvSpPr>
          <p:cNvPr id="212" name="Fig 1.8"/>
          <p:cNvSpPr txBox="1"/>
          <p:nvPr/>
        </p:nvSpPr>
        <p:spPr>
          <a:xfrm>
            <a:off x="2288216" y="35555826"/>
            <a:ext cx="723907"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8</a:t>
            </a:r>
          </a:p>
        </p:txBody>
      </p:sp>
      <p:sp>
        <p:nvSpPr>
          <p:cNvPr id="213" name="Fig 1.9"/>
          <p:cNvSpPr txBox="1"/>
          <p:nvPr/>
        </p:nvSpPr>
        <p:spPr>
          <a:xfrm>
            <a:off x="2382197" y="39517950"/>
            <a:ext cx="723907" cy="22195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9</a:t>
            </a:r>
          </a:p>
        </p:txBody>
      </p:sp>
      <p:sp>
        <p:nvSpPr>
          <p:cNvPr id="214" name="Fig 1.14"/>
          <p:cNvSpPr txBox="1"/>
          <p:nvPr/>
        </p:nvSpPr>
        <p:spPr>
          <a:xfrm>
            <a:off x="11922439" y="18070808"/>
            <a:ext cx="960757"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14</a:t>
            </a:r>
          </a:p>
        </p:txBody>
      </p:sp>
      <p:sp>
        <p:nvSpPr>
          <p:cNvPr id="215" name="Fig 1.15"/>
          <p:cNvSpPr txBox="1"/>
          <p:nvPr/>
        </p:nvSpPr>
        <p:spPr>
          <a:xfrm>
            <a:off x="11851317" y="21105646"/>
            <a:ext cx="960757"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15</a:t>
            </a:r>
          </a:p>
        </p:txBody>
      </p:sp>
      <p:sp>
        <p:nvSpPr>
          <p:cNvPr id="216" name="Fig 1.17"/>
          <p:cNvSpPr txBox="1"/>
          <p:nvPr/>
        </p:nvSpPr>
        <p:spPr>
          <a:xfrm>
            <a:off x="11605256" y="29921203"/>
            <a:ext cx="960757"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17</a:t>
            </a:r>
          </a:p>
        </p:txBody>
      </p:sp>
      <p:sp>
        <p:nvSpPr>
          <p:cNvPr id="217" name="Fig 1.18"/>
          <p:cNvSpPr txBox="1"/>
          <p:nvPr/>
        </p:nvSpPr>
        <p:spPr>
          <a:xfrm>
            <a:off x="22567900" y="29923739"/>
            <a:ext cx="960756"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18</a:t>
            </a:r>
          </a:p>
        </p:txBody>
      </p:sp>
      <p:sp>
        <p:nvSpPr>
          <p:cNvPr id="218" name="Fig 1.19"/>
          <p:cNvSpPr txBox="1"/>
          <p:nvPr/>
        </p:nvSpPr>
        <p:spPr>
          <a:xfrm>
            <a:off x="11607800" y="36753803"/>
            <a:ext cx="960756"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19</a:t>
            </a:r>
          </a:p>
        </p:txBody>
      </p:sp>
      <p:sp>
        <p:nvSpPr>
          <p:cNvPr id="219" name="Fig 1.20"/>
          <p:cNvSpPr txBox="1"/>
          <p:nvPr/>
        </p:nvSpPr>
        <p:spPr>
          <a:xfrm>
            <a:off x="22573930" y="36754243"/>
            <a:ext cx="960757"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20</a:t>
            </a:r>
          </a:p>
        </p:txBody>
      </p:sp>
      <p:pic>
        <p:nvPicPr>
          <p:cNvPr id="220" name="图片 1" descr="图片 1"/>
          <p:cNvPicPr>
            <a:picLocks noChangeAspect="1"/>
          </p:cNvPicPr>
          <p:nvPr/>
        </p:nvPicPr>
        <p:blipFill>
          <a:blip r:embed="rId30"/>
          <a:stretch>
            <a:fillRect/>
          </a:stretch>
        </p:blipFill>
        <p:spPr>
          <a:xfrm>
            <a:off x="63500" y="37376100"/>
            <a:ext cx="2870837" cy="1987553"/>
          </a:xfrm>
          <a:prstGeom prst="rect">
            <a:avLst/>
          </a:prstGeom>
          <a:ln w="12700">
            <a:miter lim="400000"/>
          </a:ln>
        </p:spPr>
      </p:pic>
      <p:pic>
        <p:nvPicPr>
          <p:cNvPr id="221" name="图片 7" descr="图片 7"/>
          <p:cNvPicPr>
            <a:picLocks noChangeAspect="1"/>
          </p:cNvPicPr>
          <p:nvPr/>
        </p:nvPicPr>
        <p:blipFill>
          <a:blip r:embed="rId31"/>
          <a:stretch>
            <a:fillRect/>
          </a:stretch>
        </p:blipFill>
        <p:spPr>
          <a:xfrm>
            <a:off x="974725" y="28383228"/>
            <a:ext cx="2277112" cy="2106933"/>
          </a:xfrm>
          <a:prstGeom prst="rect">
            <a:avLst/>
          </a:prstGeom>
          <a:ln w="12700">
            <a:miter lim="400000"/>
          </a:ln>
        </p:spPr>
      </p:pic>
      <p:pic>
        <p:nvPicPr>
          <p:cNvPr id="222" name="图片 8" descr="图片 8"/>
          <p:cNvPicPr>
            <a:picLocks noChangeAspect="1"/>
          </p:cNvPicPr>
          <p:nvPr/>
        </p:nvPicPr>
        <p:blipFill>
          <a:blip r:embed="rId32"/>
          <a:stretch>
            <a:fillRect/>
          </a:stretch>
        </p:blipFill>
        <p:spPr>
          <a:xfrm>
            <a:off x="-101600" y="29823410"/>
            <a:ext cx="2404112" cy="2229488"/>
          </a:xfrm>
          <a:prstGeom prst="rect">
            <a:avLst/>
          </a:prstGeom>
          <a:ln w="12700">
            <a:miter lim="400000"/>
          </a:ln>
        </p:spPr>
      </p:pic>
      <p:pic>
        <p:nvPicPr>
          <p:cNvPr id="223" name="图片 100" descr="图片 100"/>
          <p:cNvPicPr>
            <a:picLocks noChangeAspect="1"/>
          </p:cNvPicPr>
          <p:nvPr/>
        </p:nvPicPr>
        <p:blipFill>
          <a:blip r:embed="rId33"/>
          <a:stretch>
            <a:fillRect/>
          </a:stretch>
        </p:blipFill>
        <p:spPr>
          <a:xfrm>
            <a:off x="33806764" y="5370195"/>
            <a:ext cx="5594986" cy="2726055"/>
          </a:xfrm>
          <a:prstGeom prst="rect">
            <a:avLst/>
          </a:prstGeom>
          <a:ln w="12700">
            <a:miter lim="400000"/>
          </a:ln>
        </p:spPr>
      </p:pic>
      <p:pic>
        <p:nvPicPr>
          <p:cNvPr id="224" name="table11-2.png" descr="table11-2.png"/>
          <p:cNvPicPr>
            <a:picLocks noChangeAspect="1"/>
          </p:cNvPicPr>
          <p:nvPr/>
        </p:nvPicPr>
        <p:blipFill>
          <a:blip r:embed="rId34"/>
          <a:stretch>
            <a:fillRect/>
          </a:stretch>
        </p:blipFill>
        <p:spPr>
          <a:xfrm>
            <a:off x="11551284" y="9412227"/>
            <a:ext cx="11470007" cy="3100706"/>
          </a:xfrm>
          <a:prstGeom prst="rect">
            <a:avLst/>
          </a:prstGeom>
          <a:ln w="12700">
            <a:miter lim="400000"/>
          </a:ln>
        </p:spPr>
      </p:pic>
      <p:pic>
        <p:nvPicPr>
          <p:cNvPr id="225" name="Picture 1" descr="Picture 1"/>
          <p:cNvPicPr>
            <a:picLocks noChangeAspect="1"/>
          </p:cNvPicPr>
          <p:nvPr/>
        </p:nvPicPr>
        <p:blipFill>
          <a:blip r:embed="rId35"/>
          <a:stretch>
            <a:fillRect/>
          </a:stretch>
        </p:blipFill>
        <p:spPr>
          <a:xfrm>
            <a:off x="33834071" y="8560434"/>
            <a:ext cx="5482591" cy="2220596"/>
          </a:xfrm>
          <a:prstGeom prst="rect">
            <a:avLst/>
          </a:prstGeom>
          <a:ln w="12700">
            <a:miter lim="400000"/>
          </a:ln>
        </p:spPr>
      </p:pic>
      <p:pic>
        <p:nvPicPr>
          <p:cNvPr id="226" name="Picture 7" descr="Picture 7"/>
          <p:cNvPicPr>
            <a:picLocks noChangeAspect="1"/>
          </p:cNvPicPr>
          <p:nvPr/>
        </p:nvPicPr>
        <p:blipFill>
          <a:blip r:embed="rId36"/>
          <a:srcRect t="522" r="1371" b="1635"/>
          <a:stretch>
            <a:fillRect/>
          </a:stretch>
        </p:blipFill>
        <p:spPr>
          <a:xfrm>
            <a:off x="7746997" y="23549999"/>
            <a:ext cx="2425701" cy="2376092"/>
          </a:xfrm>
          <a:custGeom>
            <a:avLst/>
            <a:gdLst/>
            <a:ahLst/>
            <a:cxnLst>
              <a:cxn ang="0">
                <a:pos x="wd2" y="hd2"/>
              </a:cxn>
              <a:cxn ang="5400000">
                <a:pos x="wd2" y="hd2"/>
              </a:cxn>
              <a:cxn ang="10800000">
                <a:pos x="wd2" y="hd2"/>
              </a:cxn>
              <a:cxn ang="16200000">
                <a:pos x="wd2" y="hd2"/>
              </a:cxn>
            </a:cxnLst>
            <a:rect l="0" t="0" r="r" b="b"/>
            <a:pathLst>
              <a:path w="21600" h="21600" extrusionOk="0">
                <a:moveTo>
                  <a:pt x="4403" y="0"/>
                </a:moveTo>
                <a:lnTo>
                  <a:pt x="0" y="4456"/>
                </a:lnTo>
                <a:lnTo>
                  <a:pt x="0" y="21600"/>
                </a:lnTo>
                <a:lnTo>
                  <a:pt x="16900" y="21600"/>
                </a:lnTo>
                <a:lnTo>
                  <a:pt x="21600" y="16740"/>
                </a:lnTo>
                <a:lnTo>
                  <a:pt x="21600" y="0"/>
                </a:lnTo>
                <a:lnTo>
                  <a:pt x="4403" y="0"/>
                </a:lnTo>
                <a:close/>
              </a:path>
            </a:pathLst>
          </a:custGeom>
          <a:ln w="12700">
            <a:miter lim="400000"/>
          </a:ln>
        </p:spPr>
      </p:pic>
      <p:sp>
        <p:nvSpPr>
          <p:cNvPr id="227" name="文本框 3"/>
          <p:cNvSpPr txBox="1"/>
          <p:nvPr/>
        </p:nvSpPr>
        <p:spPr>
          <a:xfrm>
            <a:off x="7705722" y="21424900"/>
            <a:ext cx="3143251" cy="7926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400">
                <a:latin typeface="+mn-lt"/>
                <a:ea typeface="+mn-ea"/>
                <a:cs typeface="+mn-cs"/>
                <a:sym typeface="Arial"/>
              </a:defRPr>
            </a:pPr>
            <a:r>
              <a:t>Fig 4: </a:t>
            </a:r>
            <a:br/>
            <a:r>
              <a:t>Blurred Image</a:t>
            </a:r>
          </a:p>
        </p:txBody>
      </p:sp>
      <p:grpSp>
        <p:nvGrpSpPr>
          <p:cNvPr id="230" name="01"/>
          <p:cNvGrpSpPr/>
          <p:nvPr/>
        </p:nvGrpSpPr>
        <p:grpSpPr>
          <a:xfrm>
            <a:off x="642203" y="14078047"/>
            <a:ext cx="952502" cy="934867"/>
            <a:chOff x="0" y="0"/>
            <a:chExt cx="952501" cy="934865"/>
          </a:xfrm>
        </p:grpSpPr>
        <p:sp>
          <p:nvSpPr>
            <p:cNvPr id="228" name="椭圆形"/>
            <p:cNvSpPr/>
            <p:nvPr/>
          </p:nvSpPr>
          <p:spPr>
            <a:xfrm>
              <a:off x="0" y="0"/>
              <a:ext cx="952502" cy="934866"/>
            </a:xfrm>
            <a:prstGeom prst="ellipse">
              <a:avLst/>
            </a:prstGeom>
            <a:noFill/>
            <a:ln w="25400" cap="flat">
              <a:solidFill>
                <a:srgbClr val="C4E880"/>
              </a:solidFill>
              <a:prstDash val="solid"/>
              <a:round/>
            </a:ln>
            <a:effectLst/>
          </p:spPr>
          <p:txBody>
            <a:bodyPr wrap="square" lIns="0" tIns="0" rIns="0" bIns="0" numCol="1" anchor="ctr">
              <a:noAutofit/>
            </a:bodyPr>
            <a:lstStyle/>
            <a:p>
              <a:pPr algn="ctr">
                <a:defRPr sz="2000" b="1">
                  <a:latin typeface="+mn-lt"/>
                  <a:ea typeface="+mn-ea"/>
                  <a:cs typeface="+mn-cs"/>
                  <a:sym typeface="Arial"/>
                </a:defRPr>
              </a:pPr>
              <a:endParaRPr/>
            </a:p>
          </p:txBody>
        </p:sp>
        <p:sp>
          <p:nvSpPr>
            <p:cNvPr id="229" name="01"/>
            <p:cNvSpPr txBox="1"/>
            <p:nvPr/>
          </p:nvSpPr>
          <p:spPr>
            <a:xfrm>
              <a:off x="152191" y="325537"/>
              <a:ext cx="648119" cy="28379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2000" b="1">
                  <a:latin typeface="+mn-lt"/>
                  <a:ea typeface="+mn-ea"/>
                  <a:cs typeface="+mn-cs"/>
                  <a:sym typeface="Arial"/>
                </a:defRPr>
              </a:lvl1pPr>
            </a:lstStyle>
            <a:p>
              <a:r>
                <a:t>01</a:t>
              </a:r>
            </a:p>
          </p:txBody>
        </p:sp>
      </p:grpSp>
      <p:sp>
        <p:nvSpPr>
          <p:cNvPr id="231" name="形状"/>
          <p:cNvSpPr/>
          <p:nvPr/>
        </p:nvSpPr>
        <p:spPr>
          <a:xfrm rot="18595422">
            <a:off x="432292" y="13959546"/>
            <a:ext cx="1251876" cy="1264208"/>
          </a:xfrm>
          <a:custGeom>
            <a:avLst/>
            <a:gdLst/>
            <a:ahLst/>
            <a:cxnLst>
              <a:cxn ang="0">
                <a:pos x="wd2" y="hd2"/>
              </a:cxn>
              <a:cxn ang="5400000">
                <a:pos x="wd2" y="hd2"/>
              </a:cxn>
              <a:cxn ang="10800000">
                <a:pos x="wd2" y="hd2"/>
              </a:cxn>
              <a:cxn ang="16200000">
                <a:pos x="wd2" y="hd2"/>
              </a:cxn>
            </a:cxnLst>
            <a:rect l="0" t="0" r="r" b="b"/>
            <a:pathLst>
              <a:path w="20585" h="21566" extrusionOk="0">
                <a:moveTo>
                  <a:pt x="10399" y="0"/>
                </a:moveTo>
                <a:cubicBezTo>
                  <a:pt x="7738" y="0"/>
                  <a:pt x="5076" y="1059"/>
                  <a:pt x="3046" y="3164"/>
                </a:cubicBezTo>
                <a:cubicBezTo>
                  <a:pt x="-1015" y="7374"/>
                  <a:pt x="-1015" y="14201"/>
                  <a:pt x="3046" y="18412"/>
                </a:cubicBezTo>
                <a:cubicBezTo>
                  <a:pt x="5109" y="20551"/>
                  <a:pt x="7823" y="21600"/>
                  <a:pt x="10527" y="21565"/>
                </a:cubicBezTo>
                <a:lnTo>
                  <a:pt x="10527" y="20675"/>
                </a:lnTo>
                <a:cubicBezTo>
                  <a:pt x="8603" y="20474"/>
                  <a:pt x="6720" y="19624"/>
                  <a:pt x="5247" y="18033"/>
                </a:cubicBezTo>
                <a:cubicBezTo>
                  <a:pt x="1876" y="14392"/>
                  <a:pt x="1876" y="8484"/>
                  <a:pt x="5247" y="4844"/>
                </a:cubicBezTo>
                <a:cubicBezTo>
                  <a:pt x="6932" y="3023"/>
                  <a:pt x="9138" y="2120"/>
                  <a:pt x="11346" y="2120"/>
                </a:cubicBezTo>
                <a:cubicBezTo>
                  <a:pt x="13555" y="2120"/>
                  <a:pt x="15771" y="3023"/>
                  <a:pt x="17456" y="4844"/>
                </a:cubicBezTo>
                <a:cubicBezTo>
                  <a:pt x="18481" y="5950"/>
                  <a:pt x="19157" y="7275"/>
                  <a:pt x="19558" y="8673"/>
                </a:cubicBezTo>
                <a:lnTo>
                  <a:pt x="20585" y="8673"/>
                </a:lnTo>
                <a:cubicBezTo>
                  <a:pt x="20197" y="6658"/>
                  <a:pt x="19259" y="4727"/>
                  <a:pt x="17752" y="3164"/>
                </a:cubicBezTo>
                <a:cubicBezTo>
                  <a:pt x="15722" y="1059"/>
                  <a:pt x="13060" y="0"/>
                  <a:pt x="10399" y="0"/>
                </a:cubicBezTo>
                <a:close/>
              </a:path>
            </a:pathLst>
          </a:custGeom>
          <a:solidFill>
            <a:srgbClr val="176915"/>
          </a:solidFill>
          <a:ln w="12700">
            <a:miter lim="400000"/>
          </a:ln>
        </p:spPr>
        <p:txBody>
          <a:bodyPr lIns="0" tIns="0" rIns="0" bIns="0"/>
          <a:lstStyle/>
          <a:p>
            <a:pPr>
              <a:defRPr>
                <a:latin typeface="+mn-lt"/>
                <a:ea typeface="+mn-ea"/>
                <a:cs typeface="+mn-cs"/>
                <a:sym typeface="Arial"/>
              </a:defRPr>
            </a:pPr>
            <a:endParaRPr/>
          </a:p>
        </p:txBody>
      </p:sp>
      <p:grpSp>
        <p:nvGrpSpPr>
          <p:cNvPr id="234" name="02"/>
          <p:cNvGrpSpPr/>
          <p:nvPr/>
        </p:nvGrpSpPr>
        <p:grpSpPr>
          <a:xfrm>
            <a:off x="486888" y="15494646"/>
            <a:ext cx="952502" cy="934867"/>
            <a:chOff x="0" y="0"/>
            <a:chExt cx="952501" cy="934865"/>
          </a:xfrm>
        </p:grpSpPr>
        <p:sp>
          <p:nvSpPr>
            <p:cNvPr id="232" name="椭圆形"/>
            <p:cNvSpPr/>
            <p:nvPr/>
          </p:nvSpPr>
          <p:spPr>
            <a:xfrm>
              <a:off x="0" y="0"/>
              <a:ext cx="952502" cy="934866"/>
            </a:xfrm>
            <a:prstGeom prst="ellipse">
              <a:avLst/>
            </a:prstGeom>
            <a:noFill/>
            <a:ln w="25400" cap="flat">
              <a:solidFill>
                <a:srgbClr val="FFD5A0"/>
              </a:solidFill>
              <a:prstDash val="solid"/>
              <a:round/>
            </a:ln>
            <a:effectLst/>
          </p:spPr>
          <p:txBody>
            <a:bodyPr wrap="square" lIns="0" tIns="0" rIns="0" bIns="0" numCol="1" anchor="ctr">
              <a:noAutofit/>
            </a:bodyPr>
            <a:lstStyle/>
            <a:p>
              <a:pPr algn="ctr">
                <a:defRPr sz="2000" b="1">
                  <a:latin typeface="+mn-lt"/>
                  <a:ea typeface="+mn-ea"/>
                  <a:cs typeface="+mn-cs"/>
                  <a:sym typeface="Arial"/>
                </a:defRPr>
              </a:pPr>
              <a:endParaRPr/>
            </a:p>
          </p:txBody>
        </p:sp>
        <p:sp>
          <p:nvSpPr>
            <p:cNvPr id="233" name="02"/>
            <p:cNvSpPr txBox="1"/>
            <p:nvPr/>
          </p:nvSpPr>
          <p:spPr>
            <a:xfrm>
              <a:off x="152191" y="325537"/>
              <a:ext cx="648119" cy="283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2000" b="1">
                  <a:latin typeface="+mn-lt"/>
                  <a:ea typeface="+mn-ea"/>
                  <a:cs typeface="+mn-cs"/>
                  <a:sym typeface="Arial"/>
                </a:defRPr>
              </a:lvl1pPr>
            </a:lstStyle>
            <a:p>
              <a:r>
                <a:t>02</a:t>
              </a:r>
            </a:p>
          </p:txBody>
        </p:sp>
      </p:grpSp>
      <p:sp>
        <p:nvSpPr>
          <p:cNvPr id="235" name="形状"/>
          <p:cNvSpPr/>
          <p:nvPr/>
        </p:nvSpPr>
        <p:spPr>
          <a:xfrm rot="8470660">
            <a:off x="413417" y="15340431"/>
            <a:ext cx="1269987" cy="1282495"/>
          </a:xfrm>
          <a:custGeom>
            <a:avLst/>
            <a:gdLst/>
            <a:ahLst/>
            <a:cxnLst>
              <a:cxn ang="0">
                <a:pos x="wd2" y="hd2"/>
              </a:cxn>
              <a:cxn ang="5400000">
                <a:pos x="wd2" y="hd2"/>
              </a:cxn>
              <a:cxn ang="10800000">
                <a:pos x="wd2" y="hd2"/>
              </a:cxn>
              <a:cxn ang="16200000">
                <a:pos x="wd2" y="hd2"/>
              </a:cxn>
            </a:cxnLst>
            <a:rect l="0" t="0" r="r" b="b"/>
            <a:pathLst>
              <a:path w="20585" h="21566" extrusionOk="0">
                <a:moveTo>
                  <a:pt x="10399" y="0"/>
                </a:moveTo>
                <a:cubicBezTo>
                  <a:pt x="7738" y="0"/>
                  <a:pt x="5076" y="1059"/>
                  <a:pt x="3046" y="3164"/>
                </a:cubicBezTo>
                <a:cubicBezTo>
                  <a:pt x="-1015" y="7374"/>
                  <a:pt x="-1015" y="14201"/>
                  <a:pt x="3046" y="18412"/>
                </a:cubicBezTo>
                <a:cubicBezTo>
                  <a:pt x="5109" y="20551"/>
                  <a:pt x="7823" y="21600"/>
                  <a:pt x="10527" y="21565"/>
                </a:cubicBezTo>
                <a:lnTo>
                  <a:pt x="10527" y="20675"/>
                </a:lnTo>
                <a:cubicBezTo>
                  <a:pt x="8603" y="20474"/>
                  <a:pt x="6720" y="19624"/>
                  <a:pt x="5247" y="18033"/>
                </a:cubicBezTo>
                <a:cubicBezTo>
                  <a:pt x="1876" y="14392"/>
                  <a:pt x="1876" y="8484"/>
                  <a:pt x="5247" y="4844"/>
                </a:cubicBezTo>
                <a:cubicBezTo>
                  <a:pt x="6932" y="3023"/>
                  <a:pt x="9138" y="2120"/>
                  <a:pt x="11346" y="2120"/>
                </a:cubicBezTo>
                <a:cubicBezTo>
                  <a:pt x="13555" y="2120"/>
                  <a:pt x="15771" y="3023"/>
                  <a:pt x="17456" y="4844"/>
                </a:cubicBezTo>
                <a:cubicBezTo>
                  <a:pt x="18481" y="5950"/>
                  <a:pt x="19157" y="7275"/>
                  <a:pt x="19558" y="8673"/>
                </a:cubicBezTo>
                <a:lnTo>
                  <a:pt x="20585" y="8673"/>
                </a:lnTo>
                <a:cubicBezTo>
                  <a:pt x="20197" y="6658"/>
                  <a:pt x="19259" y="4727"/>
                  <a:pt x="17752" y="3164"/>
                </a:cubicBezTo>
                <a:cubicBezTo>
                  <a:pt x="15722" y="1059"/>
                  <a:pt x="13060" y="0"/>
                  <a:pt x="10399" y="0"/>
                </a:cubicBezTo>
                <a:close/>
              </a:path>
            </a:pathLst>
          </a:custGeom>
          <a:solidFill>
            <a:srgbClr val="FE7101"/>
          </a:solidFill>
          <a:ln w="12700">
            <a:miter lim="400000"/>
          </a:ln>
        </p:spPr>
        <p:txBody>
          <a:bodyPr lIns="0" tIns="0" rIns="0" bIns="0"/>
          <a:lstStyle/>
          <a:p>
            <a:pPr>
              <a:defRPr>
                <a:latin typeface="+mn-lt"/>
                <a:ea typeface="+mn-ea"/>
                <a:cs typeface="+mn-cs"/>
                <a:sym typeface="Arial"/>
              </a:defRPr>
            </a:pPr>
            <a:endParaRPr/>
          </a:p>
        </p:txBody>
      </p:sp>
      <p:grpSp>
        <p:nvGrpSpPr>
          <p:cNvPr id="238" name="03"/>
          <p:cNvGrpSpPr/>
          <p:nvPr/>
        </p:nvGrpSpPr>
        <p:grpSpPr>
          <a:xfrm>
            <a:off x="642226" y="16958259"/>
            <a:ext cx="952502" cy="934867"/>
            <a:chOff x="0" y="0"/>
            <a:chExt cx="952501" cy="934865"/>
          </a:xfrm>
        </p:grpSpPr>
        <p:sp>
          <p:nvSpPr>
            <p:cNvPr id="236" name="椭圆形"/>
            <p:cNvSpPr/>
            <p:nvPr/>
          </p:nvSpPr>
          <p:spPr>
            <a:xfrm>
              <a:off x="0" y="0"/>
              <a:ext cx="952502" cy="934866"/>
            </a:xfrm>
            <a:prstGeom prst="ellipse">
              <a:avLst/>
            </a:prstGeom>
            <a:noFill/>
            <a:ln w="25400" cap="flat">
              <a:solidFill>
                <a:srgbClr val="C8C7F1"/>
              </a:solidFill>
              <a:prstDash val="solid"/>
              <a:round/>
            </a:ln>
            <a:effectLst/>
          </p:spPr>
          <p:txBody>
            <a:bodyPr wrap="square" lIns="0" tIns="0" rIns="0" bIns="0" numCol="1" anchor="ctr">
              <a:noAutofit/>
            </a:bodyPr>
            <a:lstStyle/>
            <a:p>
              <a:pPr algn="ctr">
                <a:defRPr sz="2000" b="1">
                  <a:latin typeface="+mn-lt"/>
                  <a:ea typeface="+mn-ea"/>
                  <a:cs typeface="+mn-cs"/>
                  <a:sym typeface="Arial"/>
                </a:defRPr>
              </a:pPr>
              <a:endParaRPr/>
            </a:p>
          </p:txBody>
        </p:sp>
        <p:sp>
          <p:nvSpPr>
            <p:cNvPr id="237" name="03"/>
            <p:cNvSpPr txBox="1"/>
            <p:nvPr/>
          </p:nvSpPr>
          <p:spPr>
            <a:xfrm>
              <a:off x="152191" y="325537"/>
              <a:ext cx="648119" cy="283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numCol="1" anchor="ctr">
              <a:spAutoFit/>
            </a:bodyPr>
            <a:lstStyle>
              <a:lvl1pPr algn="ctr">
                <a:defRPr sz="2000" b="1">
                  <a:latin typeface="+mn-lt"/>
                  <a:ea typeface="+mn-ea"/>
                  <a:cs typeface="+mn-cs"/>
                  <a:sym typeface="Arial"/>
                </a:defRPr>
              </a:lvl1pPr>
            </a:lstStyle>
            <a:p>
              <a:r>
                <a:t>03</a:t>
              </a:r>
            </a:p>
          </p:txBody>
        </p:sp>
      </p:grpSp>
      <p:sp>
        <p:nvSpPr>
          <p:cNvPr id="239" name="形状"/>
          <p:cNvSpPr/>
          <p:nvPr/>
        </p:nvSpPr>
        <p:spPr>
          <a:xfrm rot="16842416">
            <a:off x="421089" y="16833208"/>
            <a:ext cx="1269987" cy="1282496"/>
          </a:xfrm>
          <a:custGeom>
            <a:avLst/>
            <a:gdLst/>
            <a:ahLst/>
            <a:cxnLst>
              <a:cxn ang="0">
                <a:pos x="wd2" y="hd2"/>
              </a:cxn>
              <a:cxn ang="5400000">
                <a:pos x="wd2" y="hd2"/>
              </a:cxn>
              <a:cxn ang="10800000">
                <a:pos x="wd2" y="hd2"/>
              </a:cxn>
              <a:cxn ang="16200000">
                <a:pos x="wd2" y="hd2"/>
              </a:cxn>
            </a:cxnLst>
            <a:rect l="0" t="0" r="r" b="b"/>
            <a:pathLst>
              <a:path w="20585" h="21566" extrusionOk="0">
                <a:moveTo>
                  <a:pt x="10399" y="0"/>
                </a:moveTo>
                <a:cubicBezTo>
                  <a:pt x="7738" y="0"/>
                  <a:pt x="5076" y="1059"/>
                  <a:pt x="3046" y="3164"/>
                </a:cubicBezTo>
                <a:cubicBezTo>
                  <a:pt x="-1015" y="7374"/>
                  <a:pt x="-1015" y="14201"/>
                  <a:pt x="3046" y="18412"/>
                </a:cubicBezTo>
                <a:cubicBezTo>
                  <a:pt x="5109" y="20551"/>
                  <a:pt x="7823" y="21600"/>
                  <a:pt x="10527" y="21565"/>
                </a:cubicBezTo>
                <a:lnTo>
                  <a:pt x="10527" y="20675"/>
                </a:lnTo>
                <a:cubicBezTo>
                  <a:pt x="8603" y="20474"/>
                  <a:pt x="6720" y="19624"/>
                  <a:pt x="5247" y="18033"/>
                </a:cubicBezTo>
                <a:cubicBezTo>
                  <a:pt x="1876" y="14392"/>
                  <a:pt x="1876" y="8484"/>
                  <a:pt x="5247" y="4844"/>
                </a:cubicBezTo>
                <a:cubicBezTo>
                  <a:pt x="6932" y="3023"/>
                  <a:pt x="9138" y="2120"/>
                  <a:pt x="11346" y="2120"/>
                </a:cubicBezTo>
                <a:cubicBezTo>
                  <a:pt x="13555" y="2120"/>
                  <a:pt x="15771" y="3023"/>
                  <a:pt x="17456" y="4844"/>
                </a:cubicBezTo>
                <a:cubicBezTo>
                  <a:pt x="18481" y="5950"/>
                  <a:pt x="19157" y="7275"/>
                  <a:pt x="19558" y="8673"/>
                </a:cubicBezTo>
                <a:lnTo>
                  <a:pt x="20585" y="8673"/>
                </a:lnTo>
                <a:cubicBezTo>
                  <a:pt x="20197" y="6658"/>
                  <a:pt x="19259" y="4727"/>
                  <a:pt x="17752" y="3164"/>
                </a:cubicBezTo>
                <a:cubicBezTo>
                  <a:pt x="15722" y="1059"/>
                  <a:pt x="13060" y="0"/>
                  <a:pt x="10399" y="0"/>
                </a:cubicBezTo>
                <a:close/>
              </a:path>
            </a:pathLst>
          </a:custGeom>
          <a:solidFill>
            <a:srgbClr val="2015BB"/>
          </a:solidFill>
          <a:ln w="12700">
            <a:miter lim="400000"/>
          </a:ln>
        </p:spPr>
        <p:txBody>
          <a:bodyPr lIns="0" tIns="0" rIns="0" bIns="0"/>
          <a:lstStyle/>
          <a:p>
            <a:pPr>
              <a:defRPr>
                <a:latin typeface="+mn-lt"/>
                <a:ea typeface="+mn-ea"/>
                <a:cs typeface="+mn-cs"/>
                <a:sym typeface="Arial"/>
              </a:defRPr>
            </a:pPr>
            <a:endParaRPr/>
          </a:p>
        </p:txBody>
      </p:sp>
      <p:sp>
        <p:nvSpPr>
          <p:cNvPr id="240" name="Low-dose CT scans does less radiation, thus lower energy, and lower energy means low hazard compared to regular high-dose CT scans."/>
          <p:cNvSpPr txBox="1"/>
          <p:nvPr/>
        </p:nvSpPr>
        <p:spPr>
          <a:xfrm>
            <a:off x="1938020" y="14006194"/>
            <a:ext cx="8107044" cy="12075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gn="just">
              <a:defRPr sz="2800">
                <a:latin typeface="+mn-lt"/>
                <a:ea typeface="+mn-ea"/>
                <a:cs typeface="+mn-cs"/>
                <a:sym typeface="Arial"/>
              </a:defRPr>
            </a:pPr>
            <a:r>
              <a:t>Low-dose CT scans use less radiation, thus lower energy, and lower hazard compared to regular high-dose CT scans.</a:t>
            </a:r>
          </a:p>
        </p:txBody>
      </p:sp>
      <p:sp>
        <p:nvSpPr>
          <p:cNvPr id="241" name="Moreover, this type of scan is nonivasive and ionizing radiation doesn’t remain in the body after the low-dose scans."/>
          <p:cNvSpPr txBox="1"/>
          <p:nvPr/>
        </p:nvSpPr>
        <p:spPr>
          <a:xfrm>
            <a:off x="1938020" y="15446375"/>
            <a:ext cx="8107045" cy="1207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just">
              <a:defRPr sz="2800">
                <a:latin typeface="+mn-lt"/>
                <a:ea typeface="+mn-ea"/>
                <a:cs typeface="+mn-cs"/>
                <a:sym typeface="Arial"/>
              </a:defRPr>
            </a:lvl1pPr>
          </a:lstStyle>
          <a:p>
            <a:r>
              <a:t>Moreover, this type of scan is noninvasive and ionizing radiation does not remain in the body after the low-dose scans.</a:t>
            </a:r>
          </a:p>
        </p:txBody>
      </p:sp>
      <p:sp>
        <p:nvSpPr>
          <p:cNvPr id="242" name="Lungcancer screening with low-dose CT also doesn’t require contrasting material."/>
          <p:cNvSpPr txBox="1"/>
          <p:nvPr/>
        </p:nvSpPr>
        <p:spPr>
          <a:xfrm>
            <a:off x="1938020" y="17030064"/>
            <a:ext cx="8107044" cy="8011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2800">
                <a:latin typeface="+mn-lt"/>
                <a:ea typeface="+mn-ea"/>
                <a:cs typeface="+mn-cs"/>
                <a:sym typeface="Arial"/>
              </a:defRPr>
            </a:pPr>
            <a:r>
              <a:t>Lung cancer screening with low-dose CT also does not require contrasting material.</a:t>
            </a:r>
          </a:p>
        </p:txBody>
      </p:sp>
      <p:sp>
        <p:nvSpPr>
          <p:cNvPr id="243" name="However it produces noise"/>
          <p:cNvSpPr txBox="1"/>
          <p:nvPr/>
        </p:nvSpPr>
        <p:spPr>
          <a:xfrm>
            <a:off x="254000" y="18822141"/>
            <a:ext cx="9977755" cy="1207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b="1">
                <a:solidFill>
                  <a:schemeClr val="accent5"/>
                </a:solidFill>
                <a:latin typeface="+mn-lt"/>
                <a:ea typeface="+mn-ea"/>
                <a:cs typeface="+mn-cs"/>
                <a:sym typeface="Arial"/>
              </a:defRPr>
            </a:lvl1pPr>
          </a:lstStyle>
          <a:p>
            <a:r>
              <a:t>However, low-dose CT significantly degrades the CT image quality, and causes problems such as blurring, noise, and compromised spatial resolution.</a:t>
            </a:r>
          </a:p>
        </p:txBody>
      </p:sp>
      <p:sp>
        <p:nvSpPr>
          <p:cNvPr id="244" name="文本框 2"/>
          <p:cNvSpPr txBox="1"/>
          <p:nvPr/>
        </p:nvSpPr>
        <p:spPr>
          <a:xfrm>
            <a:off x="254000" y="13357860"/>
            <a:ext cx="7902575" cy="394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b="1">
                <a:solidFill>
                  <a:schemeClr val="accent5"/>
                </a:solidFill>
                <a:latin typeface="+mn-lt"/>
                <a:ea typeface="+mn-ea"/>
                <a:cs typeface="+mn-cs"/>
                <a:sym typeface="Arial"/>
              </a:defRPr>
            </a:lvl1pPr>
          </a:lstStyle>
          <a:p>
            <a:r>
              <a:t>The advantage of low-dose CT</a:t>
            </a:r>
          </a:p>
        </p:txBody>
      </p:sp>
      <p:sp>
        <p:nvSpPr>
          <p:cNvPr id="245" name="文本框 54"/>
          <p:cNvSpPr txBox="1"/>
          <p:nvPr/>
        </p:nvSpPr>
        <p:spPr>
          <a:xfrm>
            <a:off x="33539428" y="8110855"/>
            <a:ext cx="6169661" cy="43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400">
                <a:latin typeface="+mn-lt"/>
                <a:ea typeface="+mn-ea"/>
                <a:cs typeface="+mn-cs"/>
                <a:sym typeface="Arial"/>
              </a:defRPr>
            </a:pPr>
            <a:r>
              <a:t>Fig 21: The Front End of CTHub Website</a:t>
            </a:r>
          </a:p>
        </p:txBody>
      </p:sp>
      <p:sp>
        <p:nvSpPr>
          <p:cNvPr id="246" name="文本框 54"/>
          <p:cNvSpPr txBox="1"/>
          <p:nvPr/>
        </p:nvSpPr>
        <p:spPr>
          <a:xfrm>
            <a:off x="33517839" y="10728959"/>
            <a:ext cx="6169661" cy="4370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400">
                <a:latin typeface="+mn-lt"/>
                <a:ea typeface="+mn-ea"/>
                <a:cs typeface="+mn-cs"/>
                <a:sym typeface="Arial"/>
              </a:defRPr>
            </a:pPr>
            <a:r>
              <a:t>Fig 22: The Back End of CTHub Website</a:t>
            </a:r>
          </a:p>
        </p:txBody>
      </p:sp>
      <p:sp>
        <p:nvSpPr>
          <p:cNvPr id="247" name="文本框 54"/>
          <p:cNvSpPr txBox="1"/>
          <p:nvPr/>
        </p:nvSpPr>
        <p:spPr>
          <a:xfrm>
            <a:off x="33304478" y="14968649"/>
            <a:ext cx="6169661" cy="4370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lgn="ctr">
              <a:defRPr sz="2400">
                <a:latin typeface="+mn-lt"/>
                <a:ea typeface="+mn-ea"/>
                <a:cs typeface="+mn-cs"/>
                <a:sym typeface="Arial"/>
              </a:defRPr>
            </a:pPr>
            <a:r>
              <a:t>Fig 23: The Source Code in Github</a:t>
            </a:r>
          </a:p>
        </p:txBody>
      </p:sp>
      <p:sp>
        <p:nvSpPr>
          <p:cNvPr id="248" name="Text Box 557"/>
          <p:cNvSpPr txBox="1"/>
          <p:nvPr/>
        </p:nvSpPr>
        <p:spPr>
          <a:xfrm>
            <a:off x="39443660" y="5342890"/>
            <a:ext cx="4310381" cy="3645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a:latin typeface="+mn-lt"/>
                <a:ea typeface="+mn-ea"/>
                <a:cs typeface="+mn-cs"/>
                <a:sym typeface="Arial"/>
              </a:defRPr>
            </a:lvl1pPr>
          </a:lstStyle>
          <a:p>
            <a:r>
              <a:t>I was able to develop a demo website, the CThub. The website allows the user to input a blur version of the CT image(such as nifti, rather than DICOM so the patient privacy will be persevered) and expect it to output a clear version.</a:t>
            </a:r>
          </a:p>
        </p:txBody>
      </p:sp>
      <p:sp>
        <p:nvSpPr>
          <p:cNvPr id="249" name="Text Box 558"/>
          <p:cNvSpPr txBox="1"/>
          <p:nvPr/>
        </p:nvSpPr>
        <p:spPr>
          <a:xfrm>
            <a:off x="39443660" y="9161780"/>
            <a:ext cx="4165603" cy="1613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a:latin typeface="+mn-lt"/>
                <a:ea typeface="+mn-ea"/>
                <a:cs typeface="+mn-cs"/>
                <a:sym typeface="Arial"/>
              </a:defRPr>
            </a:lvl1pPr>
          </a:lstStyle>
          <a:p>
            <a:r>
              <a:t>Here is a flowchart of my website: I would ran all of the necessary programs on Google Cloud.</a:t>
            </a:r>
          </a:p>
        </p:txBody>
      </p:sp>
      <p:sp>
        <p:nvSpPr>
          <p:cNvPr id="250" name="Text Box 559"/>
          <p:cNvSpPr txBox="1"/>
          <p:nvPr/>
        </p:nvSpPr>
        <p:spPr>
          <a:xfrm>
            <a:off x="39407464" y="11645059"/>
            <a:ext cx="4310381" cy="2426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a:latin typeface="+mn-lt"/>
                <a:ea typeface="+mn-ea"/>
                <a:cs typeface="+mn-cs"/>
                <a:sym typeface="Arial"/>
              </a:defRPr>
            </a:lvl1pPr>
          </a:lstStyle>
          <a:p>
            <a:r>
              <a:t>Furthermore, the source code is published on Github. This allows others to plug and play with the code and explore the algorithm easily.</a:t>
            </a:r>
          </a:p>
        </p:txBody>
      </p:sp>
      <p:sp>
        <p:nvSpPr>
          <p:cNvPr id="251" name="Text Box 560"/>
          <p:cNvSpPr txBox="1"/>
          <p:nvPr/>
        </p:nvSpPr>
        <p:spPr>
          <a:xfrm>
            <a:off x="11161394" y="22205317"/>
            <a:ext cx="21005801" cy="394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a:latin typeface="+mn-lt"/>
                <a:ea typeface="+mn-ea"/>
                <a:cs typeface="+mn-cs"/>
                <a:sym typeface="Arial"/>
              </a:defRPr>
            </a:lvl1pPr>
          </a:lstStyle>
          <a:p>
            <a:r>
              <a:t>To measure my result, I used peak signal to noise ratio, structural similarity index measure, and the root mean square error.</a:t>
            </a:r>
          </a:p>
        </p:txBody>
      </p:sp>
      <p:sp>
        <p:nvSpPr>
          <p:cNvPr id="252" name="Text Box 561"/>
          <p:cNvSpPr txBox="1"/>
          <p:nvPr/>
        </p:nvSpPr>
        <p:spPr>
          <a:xfrm>
            <a:off x="11155679" y="22872067"/>
            <a:ext cx="8611871" cy="801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57200" indent="-457200">
              <a:buSzPct val="100000"/>
              <a:buFont typeface="Arial"/>
              <a:buChar char="•"/>
              <a:defRPr sz="2800">
                <a:latin typeface="+mn-lt"/>
                <a:ea typeface="+mn-ea"/>
                <a:cs typeface="+mn-cs"/>
                <a:sym typeface="Arial"/>
              </a:defRPr>
            </a:pPr>
            <a:r>
              <a:t>The </a:t>
            </a:r>
            <a:r>
              <a:rPr b="1"/>
              <a:t>P</a:t>
            </a:r>
            <a:r>
              <a:t>eak </a:t>
            </a:r>
            <a:r>
              <a:rPr b="1"/>
              <a:t>S</a:t>
            </a:r>
            <a:r>
              <a:t>ignal to </a:t>
            </a:r>
            <a:r>
              <a:rPr b="1"/>
              <a:t>N</a:t>
            </a:r>
            <a:r>
              <a:t>oise </a:t>
            </a:r>
            <a:r>
              <a:rPr b="1"/>
              <a:t>R</a:t>
            </a:r>
            <a:r>
              <a:t>atio measures the amount of noise in that image</a:t>
            </a:r>
          </a:p>
        </p:txBody>
      </p:sp>
      <p:pic>
        <p:nvPicPr>
          <p:cNvPr id="253" name="Picture 562" descr="Picture 562"/>
          <p:cNvPicPr>
            <a:picLocks noChangeAspect="1"/>
          </p:cNvPicPr>
          <p:nvPr/>
        </p:nvPicPr>
        <p:blipFill>
          <a:blip r:embed="rId37"/>
          <a:stretch>
            <a:fillRect/>
          </a:stretch>
        </p:blipFill>
        <p:spPr>
          <a:xfrm>
            <a:off x="11943714" y="24116033"/>
            <a:ext cx="4139566" cy="1298576"/>
          </a:xfrm>
          <a:prstGeom prst="rect">
            <a:avLst/>
          </a:prstGeom>
          <a:ln w="12700">
            <a:miter lim="400000"/>
          </a:ln>
        </p:spPr>
      </p:pic>
      <p:sp>
        <p:nvSpPr>
          <p:cNvPr id="254" name="Text Box 563"/>
          <p:cNvSpPr txBox="1"/>
          <p:nvPr/>
        </p:nvSpPr>
        <p:spPr>
          <a:xfrm>
            <a:off x="18861405" y="22844763"/>
            <a:ext cx="6720206" cy="8011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57200" indent="-457200">
              <a:buSzPct val="100000"/>
              <a:buFont typeface="Arial"/>
              <a:buChar char="•"/>
              <a:defRPr sz="2800">
                <a:latin typeface="+mn-lt"/>
                <a:ea typeface="+mn-ea"/>
                <a:cs typeface="+mn-cs"/>
                <a:sym typeface="Arial"/>
              </a:defRPr>
            </a:pPr>
            <a:r>
              <a:rPr b="1"/>
              <a:t>S</a:t>
            </a:r>
            <a:r>
              <a:t>tructural </a:t>
            </a:r>
            <a:r>
              <a:rPr b="1"/>
              <a:t>S</a:t>
            </a:r>
            <a:r>
              <a:t>imilarity </a:t>
            </a:r>
            <a:r>
              <a:rPr b="1"/>
              <a:t>I</a:t>
            </a:r>
            <a:r>
              <a:t>ndex </a:t>
            </a:r>
            <a:r>
              <a:rPr b="1"/>
              <a:t>M</a:t>
            </a:r>
            <a:r>
              <a:t>easure the similarity of the images</a:t>
            </a:r>
          </a:p>
        </p:txBody>
      </p:sp>
      <p:pic>
        <p:nvPicPr>
          <p:cNvPr id="255" name="Picture 564" descr="Picture 564"/>
          <p:cNvPicPr>
            <a:picLocks noChangeAspect="1"/>
          </p:cNvPicPr>
          <p:nvPr/>
        </p:nvPicPr>
        <p:blipFill>
          <a:blip r:embed="rId38"/>
          <a:stretch>
            <a:fillRect/>
          </a:stretch>
        </p:blipFill>
        <p:spPr>
          <a:xfrm>
            <a:off x="19143980" y="23602317"/>
            <a:ext cx="5481956" cy="2479041"/>
          </a:xfrm>
          <a:prstGeom prst="rect">
            <a:avLst/>
          </a:prstGeom>
          <a:ln w="12700">
            <a:miter lim="400000"/>
          </a:ln>
        </p:spPr>
      </p:pic>
      <p:sp>
        <p:nvSpPr>
          <p:cNvPr id="256" name="Text Box 565"/>
          <p:cNvSpPr txBox="1"/>
          <p:nvPr/>
        </p:nvSpPr>
        <p:spPr>
          <a:xfrm>
            <a:off x="25581610" y="22819363"/>
            <a:ext cx="7485385" cy="16139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57200" indent="-457200">
              <a:buSzPct val="100000"/>
              <a:buFont typeface="Arial"/>
              <a:buChar char="•"/>
              <a:defRPr sz="2800">
                <a:latin typeface="+mn-lt"/>
                <a:ea typeface="+mn-ea"/>
                <a:cs typeface="+mn-cs"/>
                <a:sym typeface="Arial"/>
              </a:defRPr>
            </a:pPr>
            <a:r>
              <a:rPr b="1"/>
              <a:t>R</a:t>
            </a:r>
            <a:r>
              <a:t>oot </a:t>
            </a:r>
            <a:r>
              <a:rPr b="1"/>
              <a:t>M</a:t>
            </a:r>
            <a:r>
              <a:t>ean </a:t>
            </a:r>
            <a:r>
              <a:rPr b="1"/>
              <a:t>S</a:t>
            </a:r>
            <a:r>
              <a:t>quare </a:t>
            </a:r>
            <a:r>
              <a:rPr b="1"/>
              <a:t>E</a:t>
            </a:r>
            <a:r>
              <a:t>rror measure the difference between the target and predicted image by looking at the pixel to pixel difference.</a:t>
            </a:r>
          </a:p>
        </p:txBody>
      </p:sp>
      <p:sp>
        <p:nvSpPr>
          <p:cNvPr id="257" name="Text Box 567"/>
          <p:cNvSpPr txBox="1"/>
          <p:nvPr/>
        </p:nvSpPr>
        <p:spPr>
          <a:xfrm>
            <a:off x="11106148" y="25460963"/>
            <a:ext cx="22118958" cy="394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a:latin typeface="+mn-lt"/>
                <a:ea typeface="+mn-ea"/>
                <a:cs typeface="+mn-cs"/>
                <a:sym typeface="Arial"/>
              </a:defRPr>
            </a:lvl1pPr>
          </a:lstStyle>
          <a:p>
            <a:r>
              <a:t>Below is the both visual and numerical difference between the ground truth (the high possible quality achievable) and the predicted images.</a:t>
            </a:r>
          </a:p>
        </p:txBody>
      </p:sp>
      <p:sp>
        <p:nvSpPr>
          <p:cNvPr id="258" name="Text Box 568"/>
          <p:cNvSpPr txBox="1"/>
          <p:nvPr/>
        </p:nvSpPr>
        <p:spPr>
          <a:xfrm>
            <a:off x="32021143" y="21237578"/>
            <a:ext cx="1255396" cy="221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1600">
                <a:latin typeface="+mn-lt"/>
                <a:ea typeface="+mn-ea"/>
                <a:cs typeface="+mn-cs"/>
                <a:sym typeface="Arial"/>
              </a:defRPr>
            </a:lvl1pPr>
          </a:lstStyle>
          <a:p>
            <a:r>
              <a:t>Fig 16</a:t>
            </a:r>
          </a:p>
        </p:txBody>
      </p:sp>
      <p:sp>
        <p:nvSpPr>
          <p:cNvPr id="259" name="Text Box 569"/>
          <p:cNvSpPr txBox="1"/>
          <p:nvPr/>
        </p:nvSpPr>
        <p:spPr>
          <a:xfrm>
            <a:off x="11943714" y="40379653"/>
            <a:ext cx="20692111" cy="16139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a:latin typeface="+mn-lt"/>
                <a:ea typeface="+mn-ea"/>
                <a:cs typeface="+mn-cs"/>
                <a:sym typeface="Arial"/>
              </a:defRPr>
            </a:lvl1pPr>
          </a:lstStyle>
          <a:p>
            <a:r>
              <a:t>As one can see here, each of the visual comparison contains two row. The first row is the predicted images and the bottom row is the subtractions of between the prediction and the ground truth. So the more smooth it is, the closer the predicted image is to the ground truth. Base on the visual comparison and the numerical comparison, it can be seen that RDN and Sharp RDN did significantly better than the Sharp U-net.</a:t>
            </a:r>
          </a:p>
        </p:txBody>
      </p:sp>
      <p:pic>
        <p:nvPicPr>
          <p:cNvPr id="260" name="图像" descr="图像"/>
          <p:cNvPicPr>
            <a:picLocks noChangeAspect="1"/>
          </p:cNvPicPr>
          <p:nvPr/>
        </p:nvPicPr>
        <p:blipFill>
          <a:blip r:embed="rId39"/>
          <a:stretch>
            <a:fillRect/>
          </a:stretch>
        </p:blipFill>
        <p:spPr>
          <a:xfrm>
            <a:off x="26866850" y="24079161"/>
            <a:ext cx="4310380" cy="1347552"/>
          </a:xfrm>
          <a:prstGeom prst="rect">
            <a:avLst/>
          </a:prstGeom>
          <a:ln w="12700">
            <a:miter lim="400000"/>
          </a:ln>
        </p:spPr>
      </p:pic>
      <p:sp>
        <p:nvSpPr>
          <p:cNvPr id="261" name="Furthermore, this work is published in:"/>
          <p:cNvSpPr txBox="1"/>
          <p:nvPr/>
        </p:nvSpPr>
        <p:spPr>
          <a:xfrm>
            <a:off x="39350726" y="14672208"/>
            <a:ext cx="4523484"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a:lvl1pPr>
          </a:lstStyle>
          <a:p>
            <a:r>
              <a:t>Furthermore, this work is published in:</a:t>
            </a:r>
          </a:p>
        </p:txBody>
      </p:sp>
      <p:sp>
        <p:nvSpPr>
          <p:cNvPr id="262" name="The 5th International Conference on Machine Learning and Natural Language Processing (MLNLP 2022) and published by ACM (ISBN: 978-1-4503-9906-7) and submitted for indexing by EI Compendex and Scopus."/>
          <p:cNvSpPr txBox="1"/>
          <p:nvPr/>
        </p:nvSpPr>
        <p:spPr>
          <a:xfrm>
            <a:off x="34349208" y="15545333"/>
            <a:ext cx="9433614" cy="1727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800"/>
            </a:lvl1pPr>
          </a:lstStyle>
          <a:p>
            <a:r>
              <a:t>The 5th International Conference on Machine Learning and Natural Language Processing (MLNLP 2022) and published by ACM (ISBN: 978-1-4503-9906-7) and submitted for indexing by EI Compendex and Scopus.</a:t>
            </a:r>
          </a:p>
        </p:txBody>
      </p:sp>
      <p:sp>
        <p:nvSpPr>
          <p:cNvPr id="263" name="Achievements:"/>
          <p:cNvSpPr txBox="1"/>
          <p:nvPr/>
        </p:nvSpPr>
        <p:spPr>
          <a:xfrm>
            <a:off x="33936458" y="18488198"/>
            <a:ext cx="2641155" cy="394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gn="just">
              <a:lnSpc>
                <a:spcPct val="90000"/>
              </a:lnSpc>
              <a:defRPr sz="2800" b="1">
                <a:latin typeface="+mn-lt"/>
                <a:ea typeface="+mn-ea"/>
                <a:cs typeface="+mn-cs"/>
                <a:sym typeface="Arial"/>
              </a:defRPr>
            </a:lvl1pPr>
          </a:lstStyle>
          <a:p>
            <a:r>
              <a:rPr dirty="0"/>
              <a:t>Achievements: </a:t>
            </a:r>
          </a:p>
        </p:txBody>
      </p:sp>
      <p:sp>
        <p:nvSpPr>
          <p:cNvPr id="264" name="An experiment to determine the optimal number of RDBs for each of the tasks for CT medical images.…"/>
          <p:cNvSpPr txBox="1"/>
          <p:nvPr/>
        </p:nvSpPr>
        <p:spPr>
          <a:xfrm>
            <a:off x="33921700" y="23278921"/>
            <a:ext cx="9712328" cy="25568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ct val="80000"/>
              </a:lnSpc>
              <a:defRPr sz="2800" b="1">
                <a:latin typeface="+mn-lt"/>
                <a:ea typeface="+mn-ea"/>
                <a:cs typeface="+mn-cs"/>
                <a:sym typeface="Arial"/>
              </a:defRPr>
            </a:pPr>
            <a:endParaRPr/>
          </a:p>
          <a:p>
            <a:pPr marL="228600" indent="-228600" algn="just">
              <a:lnSpc>
                <a:spcPct val="90000"/>
              </a:lnSpc>
              <a:buSzPct val="100000"/>
              <a:buAutoNum type="arabicPeriod"/>
              <a:defRPr sz="2800">
                <a:latin typeface="+mn-lt"/>
                <a:ea typeface="+mn-ea"/>
                <a:cs typeface="+mn-cs"/>
                <a:sym typeface="Arial"/>
              </a:defRPr>
            </a:pPr>
            <a:r>
              <a:t>   An experiment to determine the optimal number of RDBs for each of the tasks for CT medical images. </a:t>
            </a:r>
          </a:p>
          <a:p>
            <a:pPr marL="228600" indent="-228600" algn="just">
              <a:lnSpc>
                <a:spcPct val="90000"/>
              </a:lnSpc>
              <a:buSzPct val="100000"/>
              <a:buAutoNum type="arabicPeriod"/>
              <a:defRPr sz="2800">
                <a:latin typeface="+mn-lt"/>
                <a:ea typeface="+mn-ea"/>
                <a:cs typeface="+mn-cs"/>
                <a:sym typeface="Arial"/>
              </a:defRPr>
            </a:pPr>
            <a:r>
              <a:t>   An experiment of SR by combining Sharp U-net and RDN—that is, let the Sharp U-Net first up resolution then train the RDN to match the corresponding images.</a:t>
            </a:r>
          </a:p>
          <a:p>
            <a:pPr marL="228600" indent="-228600" algn="just">
              <a:lnSpc>
                <a:spcPct val="90000"/>
              </a:lnSpc>
              <a:buSzPct val="100000"/>
              <a:buAutoNum type="arabicPeriod"/>
              <a:defRPr sz="2800">
                <a:latin typeface="+mn-lt"/>
                <a:ea typeface="+mn-ea"/>
                <a:cs typeface="+mn-cs"/>
                <a:sym typeface="Arial"/>
              </a:defRPr>
            </a:pPr>
            <a:r>
              <a:t>   An online doctor interrogation model with ChatGPT.</a:t>
            </a:r>
          </a:p>
        </p:txBody>
      </p:sp>
      <p:sp>
        <p:nvSpPr>
          <p:cNvPr id="265" name="文本框 76"/>
          <p:cNvSpPr txBox="1"/>
          <p:nvPr/>
        </p:nvSpPr>
        <p:spPr>
          <a:xfrm>
            <a:off x="23438164" y="30274809"/>
            <a:ext cx="9413880" cy="667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000">
                <a:latin typeface="+mn-lt"/>
                <a:ea typeface="+mn-ea"/>
                <a:cs typeface="+mn-cs"/>
                <a:sym typeface="Arial"/>
              </a:defRPr>
            </a:pPr>
            <a:r>
              <a:t>   Downsampled     Ground Truth            RDN              Sharp RDN       Sharp U-Net </a:t>
            </a:r>
          </a:p>
          <a:p>
            <a:pPr>
              <a:defRPr sz="2000">
                <a:latin typeface="+mn-lt"/>
                <a:ea typeface="+mn-ea"/>
                <a:cs typeface="+mn-cs"/>
                <a:sym typeface="Arial"/>
              </a:defRPr>
            </a:pPr>
            <a:r>
              <a:t>   -Ground Truth  -Ground Truth     -Ground Truth   -Ground Truth    -Ground Truth</a:t>
            </a:r>
          </a:p>
        </p:txBody>
      </p:sp>
      <p:sp>
        <p:nvSpPr>
          <p:cNvPr id="266" name="文本框 76"/>
          <p:cNvSpPr txBox="1"/>
          <p:nvPr/>
        </p:nvSpPr>
        <p:spPr>
          <a:xfrm>
            <a:off x="23374348" y="37203617"/>
            <a:ext cx="9413880" cy="667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000">
                <a:latin typeface="+mn-lt"/>
                <a:ea typeface="+mn-ea"/>
                <a:cs typeface="+mn-cs"/>
                <a:sym typeface="Arial"/>
              </a:defRPr>
            </a:pPr>
            <a:r>
              <a:t>   Downsampled     Ground Truth            RDN              Sharp RDN       Sharp U-Net </a:t>
            </a:r>
          </a:p>
          <a:p>
            <a:pPr>
              <a:defRPr sz="2000">
                <a:latin typeface="+mn-lt"/>
                <a:ea typeface="+mn-ea"/>
                <a:cs typeface="+mn-cs"/>
                <a:sym typeface="Arial"/>
              </a:defRPr>
            </a:pPr>
            <a:r>
              <a:t>   -Ground Truth  -Ground Truth     -Ground Truth   -Ground Truth    -Ground Truth</a:t>
            </a:r>
          </a:p>
        </p:txBody>
      </p:sp>
      <p:sp>
        <p:nvSpPr>
          <p:cNvPr id="267" name="文本框 76"/>
          <p:cNvSpPr txBox="1"/>
          <p:nvPr/>
        </p:nvSpPr>
        <p:spPr>
          <a:xfrm>
            <a:off x="12427899" y="37273467"/>
            <a:ext cx="9413880" cy="66732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spAutoFit/>
          </a:bodyPr>
          <a:lstStyle/>
          <a:p>
            <a:pPr>
              <a:defRPr sz="2000">
                <a:latin typeface="+mn-lt"/>
                <a:ea typeface="+mn-ea"/>
                <a:cs typeface="+mn-cs"/>
                <a:sym typeface="Arial"/>
              </a:defRPr>
            </a:pPr>
            <a:r>
              <a:t>       Blurred          Ground Truth             RDN              Sharp RDN       Sharp U-Net </a:t>
            </a:r>
          </a:p>
          <a:p>
            <a:pPr>
              <a:defRPr sz="2000">
                <a:latin typeface="+mn-lt"/>
                <a:ea typeface="+mn-ea"/>
                <a:cs typeface="+mn-cs"/>
                <a:sym typeface="Arial"/>
              </a:defRPr>
            </a:pPr>
            <a:r>
              <a:t>   -Ground Truth  -Ground Truth     -Ground Truth   -Ground Truth    -Ground Truth</a:t>
            </a:r>
          </a:p>
        </p:txBody>
      </p:sp>
      <p:sp>
        <p:nvSpPr>
          <p:cNvPr id="268" name="Future work:"/>
          <p:cNvSpPr txBox="1"/>
          <p:nvPr/>
        </p:nvSpPr>
        <p:spPr>
          <a:xfrm>
            <a:off x="33934400" y="23214219"/>
            <a:ext cx="2166095" cy="3947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0" tIns="0" rIns="0" bIns="0">
            <a:spAutoFit/>
          </a:bodyPr>
          <a:lstStyle>
            <a:lvl1pPr>
              <a:lnSpc>
                <a:spcPct val="80000"/>
              </a:lnSpc>
              <a:defRPr sz="2800" b="1">
                <a:latin typeface="+mn-lt"/>
                <a:ea typeface="+mn-ea"/>
                <a:cs typeface="+mn-cs"/>
                <a:sym typeface="Arial"/>
              </a:defRPr>
            </a:lvl1pPr>
          </a:lstStyle>
          <a:p>
            <a:r>
              <a:rPr dirty="0"/>
              <a:t>Future work:</a:t>
            </a:r>
          </a:p>
        </p:txBody>
      </p:sp>
    </p:spTree>
  </p:cSld>
  <p:clrMapOvr>
    <a:masterClrMapping/>
  </p:clrMapOvr>
  <p:transition spd="med"/>
</p:sld>
</file>

<file path=ppt/theme/theme1.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FF388C"/>
      </a:accent1>
      <a:accent2>
        <a:srgbClr val="E40059"/>
      </a:accent2>
      <a:accent3>
        <a:srgbClr val="9C007F"/>
      </a:accent3>
      <a:accent4>
        <a:srgbClr val="68007F"/>
      </a:accent4>
      <a:accent5>
        <a:srgbClr val="005BD3"/>
      </a:accent5>
      <a:accent6>
        <a:srgbClr val="00349E"/>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Design">
  <a:themeElements>
    <a:clrScheme name="Default Design">
      <a:dk1>
        <a:srgbClr val="000000"/>
      </a:dk1>
      <a:lt1>
        <a:srgbClr val="FFFFFF"/>
      </a:lt1>
      <a:dk2>
        <a:srgbClr val="A7A7A7"/>
      </a:dk2>
      <a:lt2>
        <a:srgbClr val="535353"/>
      </a:lt2>
      <a:accent1>
        <a:srgbClr val="FF388C"/>
      </a:accent1>
      <a:accent2>
        <a:srgbClr val="E40059"/>
      </a:accent2>
      <a:accent3>
        <a:srgbClr val="9C007F"/>
      </a:accent3>
      <a:accent4>
        <a:srgbClr val="68007F"/>
      </a:accent4>
      <a:accent5>
        <a:srgbClr val="005BD3"/>
      </a:accent5>
      <a:accent6>
        <a:srgbClr val="00349E"/>
      </a:accent6>
      <a:hlink>
        <a:srgbClr val="0000FF"/>
      </a:hlink>
      <a:folHlink>
        <a:srgbClr val="FF00FF"/>
      </a:folHlink>
    </a:clrScheme>
    <a:fontScheme name="Default Design">
      <a:majorFont>
        <a:latin typeface="Helvetica"/>
        <a:ea typeface="Helvetica"/>
        <a:cs typeface="Helvetica"/>
      </a:majorFont>
      <a:minorFont>
        <a:latin typeface="Arial"/>
        <a:ea typeface="Arial"/>
        <a:cs typeface="Arial"/>
      </a:minorFont>
    </a:fontScheme>
    <a:fmtScheme name="Default Desig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2057</Words>
  <Application>Microsoft Macintosh PowerPoint</Application>
  <PresentationFormat>自定义</PresentationFormat>
  <Paragraphs>217</Paragraphs>
  <Slides>1</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vt:i4>
      </vt:variant>
    </vt:vector>
  </HeadingPairs>
  <TitlesOfParts>
    <vt:vector size="6" baseType="lpstr">
      <vt:lpstr>Arial</vt:lpstr>
      <vt:lpstr>Helvetica</vt:lpstr>
      <vt:lpstr>Trebuchet MS</vt:lpstr>
      <vt:lpstr>Verdana</vt:lpstr>
      <vt:lpstr>Default Design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2759</cp:lastModifiedBy>
  <cp:revision>1</cp:revision>
  <dcterms:modified xsi:type="dcterms:W3CDTF">2023-05-09T17:38:51Z</dcterms:modified>
</cp:coreProperties>
</file>